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70" r:id="rId1"/>
  </p:sldMasterIdLst>
  <p:notesMasterIdLst>
    <p:notesMasterId r:id="rId20"/>
  </p:notesMasterIdLst>
  <p:sldIdLst>
    <p:sldId id="332" r:id="rId2"/>
    <p:sldId id="500" r:id="rId3"/>
    <p:sldId id="501" r:id="rId4"/>
    <p:sldId id="502" r:id="rId5"/>
    <p:sldId id="334" r:id="rId6"/>
    <p:sldId id="386" r:id="rId7"/>
    <p:sldId id="505" r:id="rId8"/>
    <p:sldId id="504" r:id="rId9"/>
    <p:sldId id="493" r:id="rId10"/>
    <p:sldId id="503" r:id="rId11"/>
    <p:sldId id="390" r:id="rId12"/>
    <p:sldId id="389" r:id="rId13"/>
    <p:sldId id="506" r:id="rId14"/>
    <p:sldId id="487" r:id="rId15"/>
    <p:sldId id="456" r:id="rId16"/>
    <p:sldId id="489" r:id="rId17"/>
    <p:sldId id="482" r:id="rId18"/>
    <p:sldId id="492" r:id="rId19"/>
  </p:sldIdLst>
  <p:sldSz cx="9906000" cy="6858000" type="A4"/>
  <p:notesSz cx="6858000" cy="9144000"/>
  <p:embeddedFontLst>
    <p:embeddedFont>
      <p:font typeface="굴림" panose="020B0600000101010101" pitchFamily="34" charset="-127"/>
      <p:regular r:id="rId21"/>
    </p:embeddedFont>
    <p:embeddedFont>
      <p:font typeface="Arial Unicode MS" panose="020B0600070205080204" charset="-128"/>
      <p:regular r:id="rId22"/>
    </p:embeddedFont>
    <p:embeddedFont>
      <p:font typeface="HY견고딕" panose="020B0600070205080204" charset="-127"/>
      <p:regular r:id="rId23"/>
    </p:embeddedFont>
    <p:embeddedFont>
      <p:font typeface="HY신명조" panose="020B0600070205080204" charset="-127"/>
      <p:regular r:id="rId24"/>
    </p:embeddedFont>
    <p:embeddedFont>
      <p:font typeface="맑은 고딕" panose="020B0503020000020004" pitchFamily="34" charset="-127"/>
      <p:regular r:id="rId25"/>
      <p:bold r:id="rId26"/>
    </p:embeddedFont>
    <p:embeddedFont>
      <p:font typeface="HY헤드라인M" panose="020B0600070205080204" charset="-127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3" pos="262">
          <p15:clr>
            <a:srgbClr val="A4A3A4"/>
          </p15:clr>
        </p15:guide>
        <p15:guide id="4" pos="1850" userDrawn="1">
          <p15:clr>
            <a:srgbClr val="A4A3A4"/>
          </p15:clr>
        </p15:guide>
        <p15:guide id="5" pos="3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A3"/>
    <a:srgbClr val="0000FF"/>
    <a:srgbClr val="000066"/>
    <a:srgbClr val="FFCC66"/>
    <a:srgbClr val="663300"/>
    <a:srgbClr val="CC9900"/>
    <a:srgbClr val="FFFF99"/>
    <a:srgbClr val="82A5D0"/>
    <a:srgbClr val="0066FF"/>
    <a:srgbClr val="CCD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92245" autoAdjust="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931"/>
        <p:guide pos="262"/>
        <p:guide pos="1850"/>
        <p:guide pos="3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NNTF\Checkout\180512_&#44256;&#47196;&#50752;%20&#54028;&#51060;&#45349;&#49828;%20&#50896;&#45800;&#50948;%20&#48708;&#44368;_0900bf4b9d0cf18c_ysjeong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95410882918053E-2"/>
          <c:y val="1.2739718357176848E-2"/>
          <c:w val="0.86895213356062462"/>
          <c:h val="0.90133994518253069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15"/>
            <c:extLst>
              <c:ext xmlns:c16="http://schemas.microsoft.com/office/drawing/2014/chart" uri="{C3380CC4-5D6E-409C-BE32-E72D297353CC}">
                <c16:uniqueId val="{00000000-F8DC-4D5C-B87E-ABF91E33FE96}"/>
              </c:ext>
            </c:extLst>
          </c:dPt>
          <c:dLbls>
            <c:dLbl>
              <c:idx val="6"/>
              <c:layout>
                <c:manualLayout>
                  <c:x val="3.1706902616554442E-2"/>
                  <c:y val="-2.60473122677847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DC-4D5C-B87E-ABF91E33FE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Sheet1!$J$2:$J$9</c:f>
              <c:strCache>
                <c:ptCount val="8"/>
                <c:pt idx="0">
                  <c:v>Power</c:v>
                </c:pt>
                <c:pt idx="1">
                  <c:v>Steel</c:v>
                </c:pt>
                <c:pt idx="2">
                  <c:v>Chemical</c:v>
                </c:pt>
                <c:pt idx="3">
                  <c:v>Cement</c:v>
                </c:pt>
                <c:pt idx="4">
                  <c:v>Oil Refining</c:v>
                </c:pt>
                <c:pt idx="5">
                  <c:v>Semiconductor</c:v>
                </c:pt>
                <c:pt idx="6">
                  <c:v>Industrial Complex</c:v>
                </c:pt>
                <c:pt idx="7">
                  <c:v>Others</c:v>
                </c:pt>
              </c:strCache>
            </c:strRef>
          </c:cat>
          <c:val>
            <c:numRef>
              <c:f>Sheet1!$K$2:$K$9</c:f>
              <c:numCache>
                <c:formatCode>#,##0</c:formatCode>
                <c:ptCount val="8"/>
                <c:pt idx="0">
                  <c:v>24508</c:v>
                </c:pt>
                <c:pt idx="1">
                  <c:v>9907</c:v>
                </c:pt>
                <c:pt idx="2">
                  <c:v>5139</c:v>
                </c:pt>
                <c:pt idx="3">
                  <c:v>4613</c:v>
                </c:pt>
                <c:pt idx="4">
                  <c:v>1945</c:v>
                </c:pt>
                <c:pt idx="5">
                  <c:v>1208</c:v>
                </c:pt>
                <c:pt idx="6">
                  <c:v>1270</c:v>
                </c:pt>
                <c:pt idx="7">
                  <c:v>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C-4D5C-B87E-ABF91E3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600" b="1"/>
            </a:pPr>
            <a:endParaRPr lang="ko-KR"/>
          </a:p>
        </c:txPr>
      </c:legendEntry>
      <c:layout>
        <c:manualLayout>
          <c:xMode val="edge"/>
          <c:yMode val="edge"/>
          <c:x val="4.6597938144329894E-2"/>
          <c:y val="0.77393708648440684"/>
          <c:w val="0.92316151202749164"/>
          <c:h val="0.19833994544137296"/>
        </c:manualLayout>
      </c:layout>
      <c:overlay val="0"/>
      <c:txPr>
        <a:bodyPr/>
        <a:lstStyle/>
        <a:p>
          <a:pPr>
            <a:defRPr sz="1400"/>
          </a:pPr>
          <a:endParaRPr lang="ko-K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577209098862637E-2"/>
          <c:y val="1.0862074978032735E-3"/>
          <c:w val="0.88741491688538932"/>
          <c:h val="0.93001464157608393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9"/>
            <c:extLst>
              <c:ext xmlns:c16="http://schemas.microsoft.com/office/drawing/2014/chart" uri="{C3380CC4-5D6E-409C-BE32-E72D297353CC}">
                <c16:uniqueId val="{00000000-9CE6-4967-995C-25D7F07CC40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Sheet1!$F$26:$F$30</c:f>
              <c:strCache>
                <c:ptCount val="5"/>
                <c:pt idx="0">
                  <c:v>Power</c:v>
                </c:pt>
                <c:pt idx="1">
                  <c:v>Steel</c:v>
                </c:pt>
                <c:pt idx="2">
                  <c:v>Petro. Chemical</c:v>
                </c:pt>
                <c:pt idx="3">
                  <c:v>Fabricated Metal</c:v>
                </c:pt>
                <c:pt idx="4">
                  <c:v>Other Industry</c:v>
                </c:pt>
              </c:strCache>
            </c:strRef>
          </c:cat>
          <c:val>
            <c:numRef>
              <c:f>Sheet1!$G$26:$G$30</c:f>
              <c:numCache>
                <c:formatCode>#,##0</c:formatCode>
                <c:ptCount val="5"/>
                <c:pt idx="0">
                  <c:v>68823</c:v>
                </c:pt>
                <c:pt idx="1">
                  <c:v>28143</c:v>
                </c:pt>
                <c:pt idx="2">
                  <c:v>10924</c:v>
                </c:pt>
                <c:pt idx="3">
                  <c:v>10582</c:v>
                </c:pt>
                <c:pt idx="4">
                  <c:v>31063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E6-4967-995C-25D7F07CC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600" b="1"/>
            </a:pPr>
            <a:endParaRPr lang="ko-KR"/>
          </a:p>
        </c:txPr>
      </c:legendEntry>
      <c:layout>
        <c:manualLayout>
          <c:xMode val="edge"/>
          <c:yMode val="edge"/>
          <c:x val="9.1569335083114711E-2"/>
          <c:y val="0.80157746450195788"/>
          <c:w val="0.79454177602799669"/>
          <c:h val="0.15174353348994313"/>
        </c:manualLayout>
      </c:layout>
      <c:overlay val="0"/>
      <c:txPr>
        <a:bodyPr/>
        <a:lstStyle/>
        <a:p>
          <a:pPr>
            <a:defRPr sz="1400"/>
          </a:pPr>
          <a:endParaRPr lang="ko-K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02977127859145E-2"/>
          <c:y val="3.0398445092322639E-2"/>
          <c:w val="0.90753511811023557"/>
          <c:h val="0.71467340683921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dfd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BBD-4DD2-B47A-A1C3F7BA8C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Sheet1!$B$4:$B$13</c:f>
              <c:strCache>
                <c:ptCount val="10"/>
                <c:pt idx="0">
                  <c:v>Japan</c:v>
                </c:pt>
                <c:pt idx="1">
                  <c:v>Korea</c:v>
                </c:pt>
                <c:pt idx="2">
                  <c:v>Germany</c:v>
                </c:pt>
                <c:pt idx="3">
                  <c:v>China</c:v>
                </c:pt>
                <c:pt idx="4">
                  <c:v>UK</c:v>
                </c:pt>
                <c:pt idx="5">
                  <c:v>France</c:v>
                </c:pt>
                <c:pt idx="6">
                  <c:v>Brazil</c:v>
                </c:pt>
                <c:pt idx="7">
                  <c:v>India</c:v>
                </c:pt>
                <c:pt idx="8">
                  <c:v>Rusia</c:v>
                </c:pt>
                <c:pt idx="9">
                  <c:v>USA</c:v>
                </c:pt>
              </c:strCache>
            </c:strRef>
          </c:cat>
          <c:val>
            <c:numRef>
              <c:f>Sheet1!$C$4:$C$13</c:f>
              <c:numCache>
                <c:formatCode>_(* #,##0_);_(* \(#,##0\);_(* "-"_);_(@_)</c:formatCode>
                <c:ptCount val="10"/>
                <c:pt idx="0">
                  <c:v>100</c:v>
                </c:pt>
                <c:pt idx="1">
                  <c:v>103</c:v>
                </c:pt>
                <c:pt idx="2">
                  <c:v>109</c:v>
                </c:pt>
                <c:pt idx="3">
                  <c:v>116</c:v>
                </c:pt>
                <c:pt idx="4">
                  <c:v>117</c:v>
                </c:pt>
                <c:pt idx="5">
                  <c:v>119</c:v>
                </c:pt>
                <c:pt idx="6">
                  <c:v>122</c:v>
                </c:pt>
                <c:pt idx="7">
                  <c:v>123</c:v>
                </c:pt>
                <c:pt idx="8">
                  <c:v>128</c:v>
                </c:pt>
                <c:pt idx="9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BD-4DD2-B47A-A1C3F7BA8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39152768"/>
        <c:axId val="140432512"/>
      </c:barChart>
      <c:catAx>
        <c:axId val="139152768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140432512"/>
        <c:crosses val="autoZero"/>
        <c:auto val="1"/>
        <c:lblAlgn val="ctr"/>
        <c:lblOffset val="100"/>
        <c:noMultiLvlLbl val="0"/>
      </c:catAx>
      <c:valAx>
        <c:axId val="140432512"/>
        <c:scaling>
          <c:orientation val="minMax"/>
          <c:min val="80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3915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064-46E7-BE77-424A96AD50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Sheet1!$I$9:$I$15</c:f>
              <c:strCache>
                <c:ptCount val="7"/>
                <c:pt idx="0">
                  <c:v>Korea</c:v>
                </c:pt>
                <c:pt idx="1">
                  <c:v>Japan</c:v>
                </c:pt>
                <c:pt idx="2">
                  <c:v>Australia</c:v>
                </c:pt>
                <c:pt idx="3">
                  <c:v>China</c:v>
                </c:pt>
                <c:pt idx="4">
                  <c:v>US</c:v>
                </c:pt>
                <c:pt idx="5">
                  <c:v>Canada</c:v>
                </c:pt>
                <c:pt idx="6">
                  <c:v>India</c:v>
                </c:pt>
              </c:strCache>
            </c:strRef>
          </c:cat>
          <c:val>
            <c:numRef>
              <c:f>Sheet1!$J$9:$J$15</c:f>
              <c:numCache>
                <c:formatCode>General</c:formatCode>
                <c:ptCount val="7"/>
                <c:pt idx="0">
                  <c:v>100</c:v>
                </c:pt>
                <c:pt idx="1">
                  <c:v>106</c:v>
                </c:pt>
                <c:pt idx="2">
                  <c:v>108</c:v>
                </c:pt>
                <c:pt idx="3">
                  <c:v>119</c:v>
                </c:pt>
                <c:pt idx="4">
                  <c:v>121</c:v>
                </c:pt>
                <c:pt idx="5">
                  <c:v>124</c:v>
                </c:pt>
                <c:pt idx="6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4-46E7-BE77-424A96AD5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468992"/>
        <c:axId val="140470528"/>
      </c:barChart>
      <c:catAx>
        <c:axId val="14046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470528"/>
        <c:crosses val="autoZero"/>
        <c:auto val="1"/>
        <c:lblAlgn val="ctr"/>
        <c:lblOffset val="100"/>
        <c:noMultiLvlLbl val="0"/>
      </c:catAx>
      <c:valAx>
        <c:axId val="140470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46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B3B6E-38DD-4FC7-9FD9-6201420FDF51}" type="datetimeFigureOut">
              <a:rPr lang="ko-KR" altLang="en-US" smtClean="0"/>
              <a:pPr/>
              <a:t>2018-07-31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62D1F-8CB8-43D8-90AF-AED525A0A1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91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80" y="2130500"/>
            <a:ext cx="8420101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13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86A9B74F-5237-4CA6-97EB-96963C5E25F0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45288" y="188675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131299D1-D8BA-4FD0-B68B-43F5309ADEF7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45288" y="188680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2DDB2D6A-D672-4B75-92BB-7AB9618EE3FE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45288" y="188680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51" y="274678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601" y="274678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6E9668E9-EE59-4C46-822D-FB1A35A49783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45288" y="188680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927D63AE-1B26-4346-B4CD-5254A40BDF79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45288" y="188680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34" y="4406975"/>
            <a:ext cx="84201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34" y="2906713"/>
            <a:ext cx="84201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DB006CBA-641C-474A-B9D6-162588B78B33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45288" y="188680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601" y="1600206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29" y="1600206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32718EEC-CEA4-4B3D-B6FC-02CBDEF74036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45288" y="188680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14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14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28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28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CB9D1D5C-C31D-42A1-88B6-3EF91473C6A1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45288" y="188680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A65162F8-EB20-44DF-9765-53598A9B510B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45288" y="188680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FA80657A-1AD6-4861-9BD7-0CC80AF2F335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610152" y="649287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r>
              <a:rPr lang="en-US" altLang="ko-KR" dirty="0" err="1" smtClean="0">
                <a:solidFill>
                  <a:prstClr val="black"/>
                </a:solidFill>
              </a:rPr>
              <a:t>eed</a:t>
            </a:r>
            <a:r>
              <a:rPr lang="en-US" altLang="ko-KR" dirty="0" smtClean="0">
                <a:solidFill>
                  <a:prstClr val="black"/>
                </a:solidFill>
              </a:rPr>
              <a:t>#/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7" name="Picture 2" descr="A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552" y="-27384"/>
            <a:ext cx="9921552" cy="68853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572585" y="6465583"/>
            <a:ext cx="2311400" cy="365125"/>
          </a:xfrm>
        </p:spPr>
        <p:txBody>
          <a:bodyPr/>
          <a:lstStyle/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98" y="273088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299" y="6356425"/>
            <a:ext cx="2311400" cy="365125"/>
          </a:xfrm>
          <a:prstGeom prst="rect">
            <a:avLst/>
          </a:prstGeom>
        </p:spPr>
        <p:txBody>
          <a:bodyPr/>
          <a:lstStyle/>
          <a:p>
            <a:fld id="{67C89B55-FFD4-4485-845A-1C2513D49827}" type="datetime1">
              <a:rPr lang="ko-KR" altLang="en-US" smtClean="0">
                <a:solidFill>
                  <a:prstClr val="black"/>
                </a:solidFill>
              </a:rPr>
              <a:pPr/>
              <a:t>2018-07-31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63" y="6356425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45288" y="188680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545288" y="6492879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41F7C93-62DD-4BF7-9E90-9D266EFBBBF1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/>
                </a:solidFill>
              </a:rPr>
              <a:t>/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5" name="Picture 1" descr="02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460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w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03407.E5458BA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1" y="24"/>
            <a:ext cx="9915103" cy="6858000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160912" y="5599944"/>
            <a:ext cx="1558925" cy="32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lnSpc>
                <a:spcPts val="2000"/>
              </a:lnSpc>
              <a:spcBef>
                <a:spcPts val="5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rgbClr val="16243E"/>
                </a:solidFill>
                <a:latin typeface="Arial" pitchFamily="34" charset="0"/>
                <a:cs typeface="Arial" pitchFamily="34" charset="0"/>
              </a:rPr>
              <a:t>2018. 6</a:t>
            </a:r>
            <a:endParaRPr lang="en-US" altLang="ko-KR" sz="1600" b="1" dirty="0">
              <a:solidFill>
                <a:srgbClr val="1624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텍스트 개체 틀 5"/>
          <p:cNvSpPr txBox="1">
            <a:spLocks/>
          </p:cNvSpPr>
          <p:nvPr/>
        </p:nvSpPr>
        <p:spPr bwMode="auto">
          <a:xfrm>
            <a:off x="921008" y="2768858"/>
            <a:ext cx="8567703" cy="208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 defTabSz="936625">
              <a:spcBef>
                <a:spcPct val="200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en-US" altLang="ko-KR" sz="20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Korea’s Steel Industry</a:t>
            </a:r>
          </a:p>
          <a:p>
            <a:pPr marL="514350" indent="-514350" defTabSz="936625">
              <a:spcBef>
                <a:spcPct val="200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en-US" altLang="ko-KR" sz="20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GHG Reduction Target for Korea and Steel Industry</a:t>
            </a:r>
            <a:endParaRPr kumimoji="0" lang="en-US" altLang="ko-KR" sz="2000" dirty="0" smtClean="0">
              <a:latin typeface="Arial" pitchFamily="34" charset="0"/>
              <a:ea typeface="HY헤드라인M" pitchFamily="18" charset="-127"/>
              <a:cs typeface="Arial" pitchFamily="34" charset="0"/>
              <a:sym typeface="Wingdings" pitchFamily="2" charset="2"/>
            </a:endParaRPr>
          </a:p>
          <a:p>
            <a:pPr marL="514350" indent="-514350" defTabSz="936625">
              <a:spcBef>
                <a:spcPct val="200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kumimoji="0" lang="en-US" altLang="ko-KR" sz="20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Reduction Strateg</a:t>
            </a:r>
            <a:r>
              <a:rPr lang="en-US" altLang="ko-KR" sz="20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ies of POSCO</a:t>
            </a:r>
            <a:endParaRPr kumimoji="0" lang="en-US" altLang="ko-KR" sz="2000" dirty="0" smtClean="0">
              <a:latin typeface="Arial" pitchFamily="34" charset="0"/>
              <a:ea typeface="HY헤드라인M" pitchFamily="18" charset="-127"/>
              <a:cs typeface="Arial" pitchFamily="34" charset="0"/>
              <a:sym typeface="Wingdings" pitchFamily="2" charset="2"/>
            </a:endParaRPr>
          </a:p>
          <a:p>
            <a:pPr marL="514350" indent="-514350" defTabSz="936625">
              <a:spcBef>
                <a:spcPct val="200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en-US" altLang="ko-KR" sz="20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Reduction Activities</a:t>
            </a:r>
          </a:p>
          <a:p>
            <a:pPr marL="514350" indent="-514350" defTabSz="936625">
              <a:spcBef>
                <a:spcPct val="200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en-US" altLang="ko-KR" sz="20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Summary </a:t>
            </a:r>
            <a:endParaRPr kumimoji="0" lang="en-US" altLang="ko-KR" sz="2000" dirty="0">
              <a:latin typeface="Arial" pitchFamily="34" charset="0"/>
              <a:ea typeface="HY헤드라인M" pitchFamily="18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034" y="1793808"/>
            <a:ext cx="63440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/>
              <a:t>POSCO’s GHG Reduction Strategy</a:t>
            </a:r>
            <a:endParaRPr lang="ko-KR" alt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04" y="1483656"/>
            <a:ext cx="897737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41703" y="5984250"/>
            <a:ext cx="48830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HY신명조" pitchFamily="18" charset="-127"/>
                <a:cs typeface="Times New Roman" pitchFamily="18" charset="0"/>
              </a:rPr>
              <a:t> Source: APP Steel T/F, Solomon Study, Solomon Associates, World Semiconductor Council (2010)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7" name="그룹 35"/>
          <p:cNvGrpSpPr/>
          <p:nvPr/>
        </p:nvGrpSpPr>
        <p:grpSpPr>
          <a:xfrm>
            <a:off x="416497" y="836714"/>
            <a:ext cx="9251411" cy="404663"/>
            <a:chOff x="344504" y="1596637"/>
            <a:chExt cx="9251411" cy="404663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21163" y="1596637"/>
              <a:ext cx="9074752" cy="4046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spc="-50" dirty="0" err="1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Secotral</a:t>
              </a:r>
              <a:r>
                <a:rPr lang="en-US" altLang="ko-KR" sz="2000" b="1" spc="-50" dirty="0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 energy efficiency comparison among Korea, Japan and the others</a:t>
              </a:r>
              <a:endParaRPr lang="en-US" altLang="ko-KR" sz="2000" b="1" spc="-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endParaRPr>
            </a:p>
          </p:txBody>
        </p:sp>
        <p:sp>
          <p:nvSpPr>
            <p:cNvPr id="10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20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595282" y="1571612"/>
            <a:ext cx="82153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09662" y="1571612"/>
            <a:ext cx="68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Steel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09926" y="1571612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Chemical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22032" y="1571612"/>
            <a:ext cx="140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Oil Refinery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03265" y="1571612"/>
            <a:ext cx="175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Semiconductor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380968" y="5572140"/>
            <a:ext cx="914406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809596" y="5500702"/>
            <a:ext cx="550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KOR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89500" y="5500702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JPN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38290" y="5500702"/>
            <a:ext cx="540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AUS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01102" y="550070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USA</a:t>
            </a:r>
            <a:endParaRPr lang="ko-KR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52736" y="5500702"/>
            <a:ext cx="550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KOR</a:t>
            </a:r>
            <a:endParaRPr lang="ko-KR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52802" y="5500702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Asia</a:t>
            </a:r>
            <a:endParaRPr lang="ko-KR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2868" y="550070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EU</a:t>
            </a:r>
            <a:endParaRPr lang="ko-KR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7592" y="550070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NA</a:t>
            </a:r>
            <a:endParaRPr lang="ko-KR" alt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30060" y="5500702"/>
            <a:ext cx="550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KOR</a:t>
            </a:r>
            <a:endParaRPr lang="ko-KR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21580" y="5500702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JPN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133262" y="550070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EU</a:t>
            </a:r>
            <a:endParaRPr lang="ko-KR" alt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587528" y="550070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NA</a:t>
            </a:r>
            <a:endParaRPr lang="ko-KR" alt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310454" y="5500702"/>
            <a:ext cx="550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KOR</a:t>
            </a:r>
            <a:endParaRPr lang="ko-KR" alt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793428" y="5500702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JPN</a:t>
            </a:r>
            <a:endParaRPr lang="ko-KR" alt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8227532" y="5500702"/>
            <a:ext cx="593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TWN</a:t>
            </a:r>
            <a:endParaRPr lang="ko-KR" alt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8696484" y="550070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USA</a:t>
            </a:r>
            <a:endParaRPr lang="ko-KR" altLang="en-US" sz="1400" dirty="0"/>
          </a:p>
        </p:txBody>
      </p:sp>
      <p:sp>
        <p:nvSpPr>
          <p:cNvPr id="35" name="직사각형 34"/>
          <p:cNvSpPr/>
          <p:nvPr/>
        </p:nvSpPr>
        <p:spPr>
          <a:xfrm>
            <a:off x="128464" y="116632"/>
            <a:ext cx="9661495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GHG Reduction Target of Korea and Steel Industry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그룹 35"/>
          <p:cNvGrpSpPr/>
          <p:nvPr/>
        </p:nvGrpSpPr>
        <p:grpSpPr>
          <a:xfrm>
            <a:off x="344505" y="928672"/>
            <a:ext cx="9412797" cy="461665"/>
            <a:chOff x="344504" y="1596637"/>
            <a:chExt cx="9412797" cy="461665"/>
          </a:xfrm>
        </p:grpSpPr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521162" y="1596637"/>
              <a:ext cx="923613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 POSCO’s GHG Reduction Targets and Strategies </a:t>
              </a:r>
            </a:p>
          </p:txBody>
        </p:sp>
        <p:sp>
          <p:nvSpPr>
            <p:cNvPr id="73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12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776536" y="4001642"/>
            <a:ext cx="8352912" cy="1927688"/>
            <a:chOff x="776536" y="3215823"/>
            <a:chExt cx="8352912" cy="1927688"/>
          </a:xfrm>
        </p:grpSpPr>
        <p:sp>
          <p:nvSpPr>
            <p:cNvPr id="3" name="한쪽 모서리가 잘린 사각형 2"/>
            <p:cNvSpPr/>
            <p:nvPr/>
          </p:nvSpPr>
          <p:spPr>
            <a:xfrm>
              <a:off x="776536" y="3215823"/>
              <a:ext cx="2340000" cy="612000"/>
            </a:xfrm>
            <a:prstGeom prst="snip1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rocesses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한쪽 모서리가 잘린 사각형 103"/>
            <p:cNvSpPr/>
            <p:nvPr/>
          </p:nvSpPr>
          <p:spPr>
            <a:xfrm>
              <a:off x="3782992" y="3215823"/>
              <a:ext cx="2340000" cy="612000"/>
            </a:xfrm>
            <a:prstGeom prst="snip1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roducts</a:t>
              </a:r>
              <a:endParaRPr lang="ko-KR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한쪽 모서리가 잘린 사각형 106"/>
            <p:cNvSpPr/>
            <p:nvPr/>
          </p:nvSpPr>
          <p:spPr>
            <a:xfrm>
              <a:off x="6789448" y="3215823"/>
              <a:ext cx="2340000" cy="612000"/>
            </a:xfrm>
            <a:prstGeom prst="snip1Rect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ko-KR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rocedures</a:t>
              </a:r>
              <a:br>
                <a:rPr lang="en-US" altLang="ko-KR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ko-KR" sz="1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(working procedures)</a:t>
              </a:r>
              <a:endParaRPr lang="ko-KR" alt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한쪽 모서리가 잘린 사각형 107"/>
            <p:cNvSpPr/>
            <p:nvPr/>
          </p:nvSpPr>
          <p:spPr>
            <a:xfrm>
              <a:off x="776536" y="4451776"/>
              <a:ext cx="1944000" cy="691735"/>
            </a:xfrm>
            <a:prstGeom prst="snip1Rect">
              <a:avLst/>
            </a:prstGeom>
            <a:solidFill>
              <a:schemeClr val="accent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Efficiency Improvement</a:t>
              </a:r>
              <a:endParaRPr lang="ko-KR" altLang="en-US" sz="17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한쪽 모서리가 잘린 사각형 108"/>
            <p:cNvSpPr/>
            <p:nvPr/>
          </p:nvSpPr>
          <p:spPr>
            <a:xfrm>
              <a:off x="2848689" y="4451776"/>
              <a:ext cx="1944000" cy="691735"/>
            </a:xfrm>
            <a:prstGeom prst="snip1Rect">
              <a:avLst/>
            </a:prstGeom>
            <a:solidFill>
              <a:schemeClr val="accent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heat recovery</a:t>
              </a:r>
              <a:endParaRPr lang="ko-KR" altLang="en-US" sz="17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한쪽 모서리가 잘린 사각형 109"/>
            <p:cNvSpPr/>
            <p:nvPr/>
          </p:nvSpPr>
          <p:spPr>
            <a:xfrm>
              <a:off x="4920842" y="4451776"/>
              <a:ext cx="1944000" cy="691735"/>
            </a:xfrm>
            <a:prstGeom prst="snip1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Fuel &amp; material switch</a:t>
              </a:r>
              <a:endParaRPr lang="ko-KR" alt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한쪽 모서리가 잘린 사각형 110"/>
            <p:cNvSpPr/>
            <p:nvPr/>
          </p:nvSpPr>
          <p:spPr>
            <a:xfrm>
              <a:off x="6992994" y="4451776"/>
              <a:ext cx="1944000" cy="691735"/>
            </a:xfrm>
            <a:prstGeom prst="snip1Rect">
              <a:avLst/>
            </a:prstGeom>
            <a:solidFill>
              <a:schemeClr val="accent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7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Breakthrough technology</a:t>
              </a:r>
              <a:endParaRPr lang="ko-KR" altLang="en-US" sz="17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꺾인 연결선 4"/>
            <p:cNvCxnSpPr>
              <a:stCxn id="3" idx="1"/>
              <a:endCxn id="108" idx="3"/>
            </p:cNvCxnSpPr>
            <p:nvPr/>
          </p:nvCxnSpPr>
          <p:spPr>
            <a:xfrm rot="5400000">
              <a:off x="1535560" y="4040799"/>
              <a:ext cx="623953" cy="198000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꺾인 연결선 111"/>
            <p:cNvCxnSpPr>
              <a:stCxn id="3" idx="1"/>
              <a:endCxn id="109" idx="3"/>
            </p:cNvCxnSpPr>
            <p:nvPr/>
          </p:nvCxnSpPr>
          <p:spPr>
            <a:xfrm rot="16200000" flipH="1">
              <a:off x="2571636" y="3202722"/>
              <a:ext cx="623953" cy="1874153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꺾인 연결선 112"/>
            <p:cNvCxnSpPr>
              <a:stCxn id="3" idx="1"/>
              <a:endCxn id="110" idx="3"/>
            </p:cNvCxnSpPr>
            <p:nvPr/>
          </p:nvCxnSpPr>
          <p:spPr>
            <a:xfrm rot="16200000" flipH="1">
              <a:off x="3607713" y="2166646"/>
              <a:ext cx="623953" cy="3946306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꺾인 연결선 113"/>
            <p:cNvCxnSpPr>
              <a:stCxn id="3" idx="1"/>
              <a:endCxn id="111" idx="3"/>
            </p:cNvCxnSpPr>
            <p:nvPr/>
          </p:nvCxnSpPr>
          <p:spPr>
            <a:xfrm rot="16200000" flipH="1">
              <a:off x="4643789" y="1130570"/>
              <a:ext cx="623953" cy="6018458"/>
            </a:xfrm>
            <a:prstGeom prst="bentConnector3">
              <a:avLst>
                <a:gd name="adj1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직사각형 28"/>
          <p:cNvSpPr/>
          <p:nvPr/>
        </p:nvSpPr>
        <p:spPr>
          <a:xfrm>
            <a:off x="809596" y="1643050"/>
            <a:ext cx="8358246" cy="978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US" altLang="ko-KR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POSCO’s Voluntary GHG Reduction Target by 2020</a:t>
            </a:r>
          </a:p>
          <a:p>
            <a:pPr algn="ctr">
              <a:spcAft>
                <a:spcPts val="500"/>
              </a:spcAft>
            </a:pPr>
            <a:r>
              <a:rPr lang="en-US" altLang="ko-K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9% decrease from the average level between 2007 and 2009 (2.20 t-CO2/t-S)</a:t>
            </a:r>
            <a:endParaRPr lang="ko-KR" altLang="en-US" sz="1600" b="1" baseline="30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09596" y="2787196"/>
            <a:ext cx="835824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en-US" altLang="ko-KR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Annual Emissions Target for the Korean ETS compliance</a:t>
            </a:r>
            <a:endParaRPr lang="en-US" altLang="ko-KR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아래쪽 화살표 30"/>
          <p:cNvSpPr/>
          <p:nvPr/>
        </p:nvSpPr>
        <p:spPr>
          <a:xfrm>
            <a:off x="3524239" y="3430138"/>
            <a:ext cx="2928959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28464" y="116632"/>
            <a:ext cx="9661495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Reduction Strategies of POSCO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5778" y="344916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3P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611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35"/>
          <p:cNvGrpSpPr/>
          <p:nvPr/>
        </p:nvGrpSpPr>
        <p:grpSpPr>
          <a:xfrm>
            <a:off x="344505" y="1049523"/>
            <a:ext cx="9412797" cy="307777"/>
            <a:chOff x="344504" y="1717488"/>
            <a:chExt cx="9412797" cy="307777"/>
          </a:xfrm>
        </p:grpSpPr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521162" y="1717488"/>
              <a:ext cx="9236139" cy="3077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 POSCO’s CO2 intensity target and outcomes</a:t>
              </a:r>
            </a:p>
          </p:txBody>
        </p:sp>
        <p:sp>
          <p:nvSpPr>
            <p:cNvPr id="44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12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95282" y="1500175"/>
            <a:ext cx="8858312" cy="275767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 lIns="54000" rIns="54000" anchor="t">
            <a:spAutoFit/>
          </a:bodyPr>
          <a:lstStyle/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POSCO declared its GHG Reduction Target to be achieved by 2020 in February 2010</a:t>
            </a:r>
          </a:p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Reduce CO2 emissions per ton of steel in our steelworks to 2.00 t-CO2/t-S by 2020, </a:t>
            </a:r>
            <a:b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 9% decrease from the average level between 2007 and 2009 (2.20 t-CO2/ t-S).</a:t>
            </a:r>
          </a:p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 achieve the goal, we are focusing </a:t>
            </a:r>
            <a:b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 decreasing coal consumption, </a:t>
            </a:r>
            <a:b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improving energy efficiency, </a:t>
            </a:r>
            <a:b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and developing innovative </a:t>
            </a:r>
            <a:b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CO2-reducing technologies.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128464" y="116632"/>
            <a:ext cx="9661495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Reduction Strategies of POSCO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96" y="2620614"/>
            <a:ext cx="517346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238092" y="714356"/>
            <a:ext cx="211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Process of the 3P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5"/>
          <p:cNvGrpSpPr/>
          <p:nvPr/>
        </p:nvGrpSpPr>
        <p:grpSpPr>
          <a:xfrm>
            <a:off x="344505" y="1049523"/>
            <a:ext cx="9412797" cy="307777"/>
            <a:chOff x="344504" y="1717488"/>
            <a:chExt cx="9412797" cy="307777"/>
          </a:xfrm>
        </p:grpSpPr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521162" y="1717488"/>
              <a:ext cx="9236139" cy="3077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 POSCO’s social GHG reduction effect</a:t>
              </a:r>
            </a:p>
          </p:txBody>
        </p:sp>
        <p:sp>
          <p:nvSpPr>
            <p:cNvPr id="44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12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95282" y="1500175"/>
            <a:ext cx="8858312" cy="255762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 lIns="54000" rIns="54000" anchor="t">
            <a:spAutoFit/>
          </a:bodyPr>
          <a:lstStyle/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Social CO2 reduction effect is generated from the expansion of high energy-efficiency steel products such as high-strength steel sheet for automobile and low core-loss electrical steel that increases energy efficiency of motors and transformers.</a:t>
            </a:r>
          </a:p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 2016, our social CO2 reduction effect amounted to 5.68 million tons.</a:t>
            </a:r>
          </a:p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Blast furnace slag, one of byproducts from steelmaking, contributed to reducing 7.83 million tons of CO2 by being used as an alternative of cement in 2016.</a:t>
            </a:r>
          </a:p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altLang="ko-KR" sz="17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28464" y="116632"/>
            <a:ext cx="9661495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Reduction Strategies of POSCO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786" y="3643314"/>
            <a:ext cx="7715304" cy="290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38092" y="714356"/>
            <a:ext cx="214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Product of the 3P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50698"/>
              </p:ext>
            </p:extLst>
          </p:nvPr>
        </p:nvGraphicFramePr>
        <p:xfrm>
          <a:off x="760182" y="4708002"/>
          <a:ext cx="8496150" cy="1373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4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139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Process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84759" marR="8475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Iron Making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Steel making</a:t>
                      </a:r>
                    </a:p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(Converter)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Rolling Furnace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Wingdings"/>
                        </a:rPr>
                        <a:t>Power Plant</a:t>
                      </a: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Blast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Furnace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Cokes Oven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Sinter Plant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Recovery</a:t>
                      </a:r>
                    </a:p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Facility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84759" marR="84759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TRT</a:t>
                      </a:r>
                      <a:endParaRPr lang="ko-KR" altLang="en-US" sz="1400" b="0" dirty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CDQ</a:t>
                      </a:r>
                      <a:endParaRPr lang="ko-KR" altLang="en-US" sz="1400" b="0" dirty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Cooler Boiler</a:t>
                      </a:r>
                      <a:endParaRPr lang="ko-KR" altLang="en-US" sz="1400" b="0" dirty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OG</a:t>
                      </a:r>
                      <a:r>
                        <a:rPr lang="ko-KR" altLang="en-US" sz="1400" b="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Boiler</a:t>
                      </a:r>
                      <a:endParaRPr lang="ko-KR" altLang="en-US" sz="1400" b="0" dirty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Recuperator</a:t>
                      </a:r>
                      <a:endParaRPr lang="ko-KR" altLang="en-US" sz="1400" b="0" dirty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rgbClr val="0000CC"/>
                          </a:solidFill>
                          <a:latin typeface="+mn-ea"/>
                          <a:ea typeface="+mn-ea"/>
                        </a:rPr>
                        <a:t>Heat Exchanger</a:t>
                      </a:r>
                      <a:endParaRPr lang="ko-KR" altLang="en-US" sz="1400" b="0" dirty="0">
                        <a:solidFill>
                          <a:srgbClr val="0000CC"/>
                        </a:solidFill>
                        <a:latin typeface="+mn-ea"/>
                        <a:ea typeface="+mn-ea"/>
                      </a:endParaRPr>
                    </a:p>
                  </a:txBody>
                  <a:tcPr marL="91808" marR="91808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" name="그룹 22"/>
          <p:cNvGrpSpPr/>
          <p:nvPr/>
        </p:nvGrpSpPr>
        <p:grpSpPr>
          <a:xfrm>
            <a:off x="380968" y="1643050"/>
            <a:ext cx="8875364" cy="2926196"/>
            <a:chOff x="541338" y="2204864"/>
            <a:chExt cx="8875364" cy="2631388"/>
          </a:xfrm>
        </p:grpSpPr>
        <p:sp>
          <p:nvSpPr>
            <p:cNvPr id="24" name="Rectangle 67"/>
            <p:cNvSpPr>
              <a:spLocks noChangeArrowheads="1"/>
            </p:cNvSpPr>
            <p:nvPr/>
          </p:nvSpPr>
          <p:spPr bwMode="auto">
            <a:xfrm>
              <a:off x="1069975" y="3767217"/>
              <a:ext cx="801688" cy="10690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Rectangle 64"/>
            <p:cNvSpPr>
              <a:spLocks noChangeArrowheads="1"/>
            </p:cNvSpPr>
            <p:nvPr/>
          </p:nvSpPr>
          <p:spPr bwMode="auto">
            <a:xfrm>
              <a:off x="601663" y="2777951"/>
              <a:ext cx="904875" cy="2095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6" name="Picture 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4838" y="2762076"/>
              <a:ext cx="896937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66"/>
            <p:cNvSpPr>
              <a:spLocks noChangeArrowheads="1"/>
            </p:cNvSpPr>
            <p:nvPr/>
          </p:nvSpPr>
          <p:spPr bwMode="auto">
            <a:xfrm>
              <a:off x="579438" y="2873201"/>
              <a:ext cx="938212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kumimoji="0" lang="en-US" altLang="ko-KR" sz="1600" b="1" dirty="0">
                  <a:solidFill>
                    <a:srgbClr val="333333"/>
                  </a:solidFill>
                  <a:latin typeface="Arial" pitchFamily="34" charset="0"/>
                  <a:ea typeface="맑은 고딕" pitchFamily="50" charset="-127"/>
                </a:rPr>
                <a:t>Coal</a:t>
              </a:r>
            </a:p>
          </p:txBody>
        </p:sp>
        <p:pic>
          <p:nvPicPr>
            <p:cNvPr id="28" name="Picture 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4963" y="3041476"/>
              <a:ext cx="71437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69"/>
            <p:cNvSpPr>
              <a:spLocks noChangeArrowheads="1"/>
            </p:cNvSpPr>
            <p:nvPr/>
          </p:nvSpPr>
          <p:spPr bwMode="auto">
            <a:xfrm>
              <a:off x="603250" y="3292301"/>
              <a:ext cx="900113" cy="31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0" name="Picture 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46250" y="2612851"/>
              <a:ext cx="89535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71"/>
            <p:cNvSpPr>
              <a:spLocks noChangeArrowheads="1"/>
            </p:cNvSpPr>
            <p:nvPr/>
          </p:nvSpPr>
          <p:spPr bwMode="auto">
            <a:xfrm>
              <a:off x="1697038" y="2893839"/>
              <a:ext cx="1062037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kumimoji="0" lang="en-US" altLang="ko-KR" sz="1400" b="1" dirty="0" smtClean="0">
                  <a:solidFill>
                    <a:srgbClr val="333333"/>
                  </a:solidFill>
                  <a:latin typeface="Arial" pitchFamily="34" charset="0"/>
                  <a:ea typeface="맑은 고딕" pitchFamily="50" charset="-127"/>
                </a:rPr>
                <a:t>Cokes oven</a:t>
              </a:r>
              <a:endParaRPr kumimoji="0" lang="en-US" altLang="ko-KR" sz="1400" b="1" dirty="0">
                <a:solidFill>
                  <a:srgbClr val="333333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pic>
          <p:nvPicPr>
            <p:cNvPr id="32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92600" y="2592214"/>
              <a:ext cx="714375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7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97700" y="2682701"/>
              <a:ext cx="1169988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74"/>
            <p:cNvSpPr>
              <a:spLocks noChangeArrowheads="1"/>
            </p:cNvSpPr>
            <p:nvPr/>
          </p:nvSpPr>
          <p:spPr bwMode="auto">
            <a:xfrm>
              <a:off x="4110038" y="3158951"/>
              <a:ext cx="102235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ko-KR" sz="1600" b="1" dirty="0" smtClean="0">
                  <a:latin typeface="+mn-ea"/>
                </a:rPr>
                <a:t>Converter</a:t>
              </a:r>
              <a:endParaRPr kumimoji="0" lang="en-US" altLang="ko-KR" sz="1600" b="1" dirty="0">
                <a:solidFill>
                  <a:srgbClr val="333333"/>
                </a:solidFill>
                <a:latin typeface="+mn-ea"/>
              </a:endParaRPr>
            </a:p>
          </p:txBody>
        </p:sp>
        <p:pic>
          <p:nvPicPr>
            <p:cNvPr id="35" name="Picture 7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40763" y="2681114"/>
              <a:ext cx="473075" cy="32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76"/>
            <p:cNvSpPr>
              <a:spLocks noChangeArrowheads="1"/>
            </p:cNvSpPr>
            <p:nvPr/>
          </p:nvSpPr>
          <p:spPr bwMode="auto">
            <a:xfrm>
              <a:off x="8407052" y="3128789"/>
              <a:ext cx="100965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ts val="1400"/>
                </a:lnSpc>
              </a:pPr>
              <a:r>
                <a:rPr kumimoji="0" lang="en-US" altLang="ko-KR" sz="1600" b="1" dirty="0">
                  <a:solidFill>
                    <a:srgbClr val="333333"/>
                  </a:solidFill>
                  <a:latin typeface="+mn-ea"/>
                </a:rPr>
                <a:t>Steel </a:t>
              </a:r>
            </a:p>
            <a:p>
              <a:pPr algn="ctr">
                <a:lnSpc>
                  <a:spcPts val="1400"/>
                </a:lnSpc>
              </a:pPr>
              <a:r>
                <a:rPr kumimoji="0" lang="en-US" altLang="ko-KR" sz="1600" b="1" dirty="0">
                  <a:solidFill>
                    <a:srgbClr val="333333"/>
                  </a:solidFill>
                  <a:latin typeface="+mn-ea"/>
                </a:rPr>
                <a:t>Products</a:t>
              </a:r>
            </a:p>
          </p:txBody>
        </p:sp>
        <p:pic>
          <p:nvPicPr>
            <p:cNvPr id="37" name="Picture 7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4838" y="3716164"/>
              <a:ext cx="896937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7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4838" y="3228801"/>
              <a:ext cx="896937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79"/>
            <p:cNvSpPr>
              <a:spLocks noChangeArrowheads="1"/>
            </p:cNvSpPr>
            <p:nvPr/>
          </p:nvSpPr>
          <p:spPr bwMode="auto">
            <a:xfrm>
              <a:off x="579438" y="3363739"/>
              <a:ext cx="938212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kumimoji="0" lang="en-US" altLang="ko-KR" sz="1600" b="1" dirty="0">
                  <a:solidFill>
                    <a:srgbClr val="333333"/>
                  </a:solidFill>
                  <a:latin typeface="Arial" pitchFamily="34" charset="0"/>
                  <a:ea typeface="맑은 고딕" pitchFamily="50" charset="-127"/>
                </a:rPr>
                <a:t>Iron ore</a:t>
              </a:r>
            </a:p>
          </p:txBody>
        </p:sp>
        <p:sp>
          <p:nvSpPr>
            <p:cNvPr id="40" name="Rectangle 80"/>
            <p:cNvSpPr>
              <a:spLocks noChangeArrowheads="1"/>
            </p:cNvSpPr>
            <p:nvPr/>
          </p:nvSpPr>
          <p:spPr bwMode="auto">
            <a:xfrm>
              <a:off x="541338" y="3882851"/>
              <a:ext cx="1136650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kumimoji="0" lang="en-US" altLang="ko-KR" sz="1600" b="1" dirty="0">
                  <a:solidFill>
                    <a:srgbClr val="333333"/>
                  </a:solidFill>
                  <a:latin typeface="Arial" pitchFamily="34" charset="0"/>
                  <a:ea typeface="맑은 고딕" pitchFamily="50" charset="-127"/>
                </a:rPr>
                <a:t>Lime stone</a:t>
              </a:r>
            </a:p>
          </p:txBody>
        </p:sp>
        <p:pic>
          <p:nvPicPr>
            <p:cNvPr id="41" name="Picture 8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58950" y="3214514"/>
              <a:ext cx="87153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82"/>
            <p:cNvSpPr>
              <a:spLocks noChangeArrowheads="1"/>
            </p:cNvSpPr>
            <p:nvPr/>
          </p:nvSpPr>
          <p:spPr bwMode="auto">
            <a:xfrm>
              <a:off x="1774825" y="3535189"/>
              <a:ext cx="93027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kumimoji="0" lang="en-US" altLang="ko-KR" sz="1400" b="1" dirty="0" smtClean="0">
                  <a:solidFill>
                    <a:srgbClr val="333333"/>
                  </a:solidFill>
                  <a:latin typeface="Arial" pitchFamily="34" charset="0"/>
                  <a:ea typeface="맑은 고딕" pitchFamily="50" charset="-127"/>
                </a:rPr>
                <a:t>Sinter plant</a:t>
              </a:r>
              <a:endParaRPr kumimoji="0" lang="en-US" altLang="ko-KR" sz="1400" b="1" dirty="0">
                <a:solidFill>
                  <a:srgbClr val="333333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3" name="Rectangle 83"/>
            <p:cNvSpPr>
              <a:spLocks noChangeArrowheads="1"/>
            </p:cNvSpPr>
            <p:nvPr/>
          </p:nvSpPr>
          <p:spPr bwMode="auto">
            <a:xfrm>
              <a:off x="1701800" y="2204864"/>
              <a:ext cx="2017713" cy="26193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ko-KR" sz="1400" b="1" dirty="0" smtClean="0">
                  <a:solidFill>
                    <a:srgbClr val="FFFFFF"/>
                  </a:solidFill>
                  <a:latin typeface="Arial" pitchFamily="34" charset="0"/>
                  <a:ea typeface="HY견고딕" pitchFamily="18" charset="-127"/>
                </a:rPr>
                <a:t>Iron making</a:t>
              </a:r>
              <a:endParaRPr kumimoji="0" lang="en-US" altLang="ko-KR" sz="1400" b="1" dirty="0">
                <a:solidFill>
                  <a:srgbClr val="FFFFFF"/>
                </a:solidFill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44" name="Rectangle 84"/>
            <p:cNvSpPr>
              <a:spLocks noChangeArrowheads="1"/>
            </p:cNvSpPr>
            <p:nvPr/>
          </p:nvSpPr>
          <p:spPr bwMode="auto">
            <a:xfrm>
              <a:off x="1672026" y="4114425"/>
              <a:ext cx="1194494" cy="586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</a:rPr>
                <a:t>Lime</a:t>
              </a:r>
              <a:b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</a:rPr>
              </a:br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</a:rPr>
                <a:t>Calcination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맑은 고딕" pitchFamily="50" charset="-127"/>
                </a:rPr>
                <a:t>(Outsourcing)</a:t>
              </a:r>
              <a:endParaRPr kumimoji="0" lang="en-US" altLang="ko-KR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5" name="Rectangle 85"/>
            <p:cNvSpPr>
              <a:spLocks noChangeArrowheads="1"/>
            </p:cNvSpPr>
            <p:nvPr/>
          </p:nvSpPr>
          <p:spPr bwMode="auto">
            <a:xfrm>
              <a:off x="1701800" y="2514426"/>
              <a:ext cx="2017713" cy="2186888"/>
            </a:xfrm>
            <a:prstGeom prst="rect">
              <a:avLst/>
            </a:prstGeom>
            <a:noFill/>
            <a:ln w="28575" algn="ctr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6" name="Group 86"/>
            <p:cNvGrpSpPr>
              <a:grpSpLocks/>
            </p:cNvGrpSpPr>
            <p:nvPr/>
          </p:nvGrpSpPr>
          <p:grpSpPr bwMode="auto">
            <a:xfrm>
              <a:off x="1943100" y="3776489"/>
              <a:ext cx="503238" cy="293687"/>
              <a:chOff x="4888" y="2348"/>
              <a:chExt cx="298" cy="269"/>
            </a:xfrm>
          </p:grpSpPr>
          <p:sp>
            <p:nvSpPr>
              <p:cNvPr id="76" name="Freeform 87"/>
              <p:cNvSpPr>
                <a:spLocks/>
              </p:cNvSpPr>
              <p:nvPr/>
            </p:nvSpPr>
            <p:spPr bwMode="auto">
              <a:xfrm>
                <a:off x="4888" y="2352"/>
                <a:ext cx="298" cy="265"/>
              </a:xfrm>
              <a:custGeom>
                <a:avLst/>
                <a:gdLst>
                  <a:gd name="T0" fmla="*/ 904 w 1372"/>
                  <a:gd name="T1" fmla="*/ 0 h 1326"/>
                  <a:gd name="T2" fmla="*/ 904 w 1372"/>
                  <a:gd name="T3" fmla="*/ 218 h 1326"/>
                  <a:gd name="T4" fmla="*/ 1372 w 1372"/>
                  <a:gd name="T5" fmla="*/ 333 h 1326"/>
                  <a:gd name="T6" fmla="*/ 1372 w 1372"/>
                  <a:gd name="T7" fmla="*/ 1011 h 1326"/>
                  <a:gd name="T8" fmla="*/ 678 w 1372"/>
                  <a:gd name="T9" fmla="*/ 1326 h 1326"/>
                  <a:gd name="T10" fmla="*/ 0 w 1372"/>
                  <a:gd name="T11" fmla="*/ 1006 h 1326"/>
                  <a:gd name="T12" fmla="*/ 0 w 1372"/>
                  <a:gd name="T13" fmla="*/ 347 h 1326"/>
                  <a:gd name="T14" fmla="*/ 477 w 1372"/>
                  <a:gd name="T15" fmla="*/ 218 h 1326"/>
                  <a:gd name="T16" fmla="*/ 477 w 1372"/>
                  <a:gd name="T17" fmla="*/ 1 h 1326"/>
                  <a:gd name="T18" fmla="*/ 904 w 1372"/>
                  <a:gd name="T19" fmla="*/ 0 h 13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2"/>
                  <a:gd name="T31" fmla="*/ 0 h 1326"/>
                  <a:gd name="T32" fmla="*/ 1372 w 1372"/>
                  <a:gd name="T33" fmla="*/ 1326 h 13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2" h="1326">
                    <a:moveTo>
                      <a:pt x="904" y="0"/>
                    </a:moveTo>
                    <a:lnTo>
                      <a:pt x="904" y="218"/>
                    </a:lnTo>
                    <a:lnTo>
                      <a:pt x="1372" y="333"/>
                    </a:lnTo>
                    <a:lnTo>
                      <a:pt x="1372" y="1011"/>
                    </a:lnTo>
                    <a:lnTo>
                      <a:pt x="678" y="1326"/>
                    </a:lnTo>
                    <a:lnTo>
                      <a:pt x="0" y="1006"/>
                    </a:lnTo>
                    <a:lnTo>
                      <a:pt x="0" y="347"/>
                    </a:lnTo>
                    <a:lnTo>
                      <a:pt x="477" y="218"/>
                    </a:lnTo>
                    <a:lnTo>
                      <a:pt x="477" y="1"/>
                    </a:lnTo>
                    <a:lnTo>
                      <a:pt x="904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77" name="Freeform 88"/>
              <p:cNvSpPr>
                <a:spLocks/>
              </p:cNvSpPr>
              <p:nvPr/>
            </p:nvSpPr>
            <p:spPr bwMode="auto">
              <a:xfrm>
                <a:off x="4994" y="2373"/>
                <a:ext cx="86" cy="106"/>
              </a:xfrm>
              <a:custGeom>
                <a:avLst/>
                <a:gdLst>
                  <a:gd name="T0" fmla="*/ 0 w 394"/>
                  <a:gd name="T1" fmla="*/ 531 h 531"/>
                  <a:gd name="T2" fmla="*/ 394 w 394"/>
                  <a:gd name="T3" fmla="*/ 531 h 531"/>
                  <a:gd name="T4" fmla="*/ 394 w 394"/>
                  <a:gd name="T5" fmla="*/ 226 h 531"/>
                  <a:gd name="T6" fmla="*/ 197 w 394"/>
                  <a:gd name="T7" fmla="*/ 0 h 531"/>
                  <a:gd name="T8" fmla="*/ 0 w 394"/>
                  <a:gd name="T9" fmla="*/ 226 h 531"/>
                  <a:gd name="T10" fmla="*/ 0 w 394"/>
                  <a:gd name="T11" fmla="*/ 523 h 531"/>
                  <a:gd name="T12" fmla="*/ 0 w 394"/>
                  <a:gd name="T13" fmla="*/ 531 h 5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4"/>
                  <a:gd name="T22" fmla="*/ 0 h 531"/>
                  <a:gd name="T23" fmla="*/ 394 w 394"/>
                  <a:gd name="T24" fmla="*/ 531 h 5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4" h="531">
                    <a:moveTo>
                      <a:pt x="0" y="531"/>
                    </a:moveTo>
                    <a:lnTo>
                      <a:pt x="394" y="531"/>
                    </a:lnTo>
                    <a:lnTo>
                      <a:pt x="394" y="226"/>
                    </a:lnTo>
                    <a:lnTo>
                      <a:pt x="197" y="0"/>
                    </a:lnTo>
                    <a:lnTo>
                      <a:pt x="0" y="226"/>
                    </a:lnTo>
                    <a:lnTo>
                      <a:pt x="0" y="523"/>
                    </a:lnTo>
                    <a:lnTo>
                      <a:pt x="0" y="531"/>
                    </a:lnTo>
                    <a:close/>
                  </a:path>
                </a:pathLst>
              </a:custGeom>
              <a:solidFill>
                <a:srgbClr val="FFFFD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78" name="Line 89"/>
              <p:cNvSpPr>
                <a:spLocks noChangeShapeType="1"/>
              </p:cNvSpPr>
              <p:nvPr/>
            </p:nvSpPr>
            <p:spPr bwMode="auto">
              <a:xfrm>
                <a:off x="4992" y="2348"/>
                <a:ext cx="47" cy="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79" name="Line 90"/>
              <p:cNvSpPr>
                <a:spLocks noChangeShapeType="1"/>
              </p:cNvSpPr>
              <p:nvPr/>
            </p:nvSpPr>
            <p:spPr bwMode="auto">
              <a:xfrm flipH="1">
                <a:off x="5033" y="2348"/>
                <a:ext cx="48" cy="2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/>
            </p:nvSpPr>
            <p:spPr bwMode="auto">
              <a:xfrm>
                <a:off x="4995" y="2489"/>
                <a:ext cx="85" cy="36"/>
              </a:xfrm>
              <a:prstGeom prst="rect">
                <a:avLst/>
              </a:prstGeom>
              <a:solidFill>
                <a:srgbClr val="F1F1B4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47" name="Group 92"/>
            <p:cNvGrpSpPr>
              <a:grpSpLocks/>
            </p:cNvGrpSpPr>
            <p:nvPr/>
          </p:nvGrpSpPr>
          <p:grpSpPr bwMode="auto">
            <a:xfrm>
              <a:off x="2667000" y="2744614"/>
              <a:ext cx="587375" cy="1185862"/>
              <a:chOff x="1647" y="1389"/>
              <a:chExt cx="409" cy="1089"/>
            </a:xfrm>
          </p:grpSpPr>
          <p:sp>
            <p:nvSpPr>
              <p:cNvPr id="71" name="Freeform 93"/>
              <p:cNvSpPr>
                <a:spLocks/>
              </p:cNvSpPr>
              <p:nvPr/>
            </p:nvSpPr>
            <p:spPr bwMode="auto">
              <a:xfrm>
                <a:off x="1647" y="1389"/>
                <a:ext cx="409" cy="253"/>
              </a:xfrm>
              <a:custGeom>
                <a:avLst/>
                <a:gdLst>
                  <a:gd name="T0" fmla="*/ 0 w 392"/>
                  <a:gd name="T1" fmla="*/ 0 h 253"/>
                  <a:gd name="T2" fmla="*/ 392 w 392"/>
                  <a:gd name="T3" fmla="*/ 0 h 253"/>
                  <a:gd name="T4" fmla="*/ 392 w 392"/>
                  <a:gd name="T5" fmla="*/ 253 h 253"/>
                  <a:gd name="T6" fmla="*/ 0 60000 65536"/>
                  <a:gd name="T7" fmla="*/ 0 60000 65536"/>
                  <a:gd name="T8" fmla="*/ 0 60000 65536"/>
                  <a:gd name="T9" fmla="*/ 0 w 392"/>
                  <a:gd name="T10" fmla="*/ 0 h 253"/>
                  <a:gd name="T11" fmla="*/ 392 w 392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" h="253">
                    <a:moveTo>
                      <a:pt x="0" y="0"/>
                    </a:moveTo>
                    <a:lnTo>
                      <a:pt x="392" y="0"/>
                    </a:lnTo>
                    <a:lnTo>
                      <a:pt x="392" y="25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grpSp>
            <p:nvGrpSpPr>
              <p:cNvPr id="72" name="Group 94"/>
              <p:cNvGrpSpPr>
                <a:grpSpLocks/>
              </p:cNvGrpSpPr>
              <p:nvPr/>
            </p:nvGrpSpPr>
            <p:grpSpPr bwMode="auto">
              <a:xfrm flipH="1" flipV="1">
                <a:off x="1655" y="1389"/>
                <a:ext cx="136" cy="1089"/>
                <a:chOff x="748" y="2976"/>
                <a:chExt cx="272" cy="364"/>
              </a:xfrm>
            </p:grpSpPr>
            <p:sp>
              <p:nvSpPr>
                <p:cNvPr id="74" name="Line 95"/>
                <p:cNvSpPr>
                  <a:spLocks noChangeShapeType="1"/>
                </p:cNvSpPr>
                <p:nvPr/>
              </p:nvSpPr>
              <p:spPr bwMode="auto">
                <a:xfrm>
                  <a:off x="748" y="2976"/>
                  <a:ext cx="0" cy="3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75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748" y="2976"/>
                  <a:ext cx="2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</p:grpSp>
          <p:sp>
            <p:nvSpPr>
              <p:cNvPr id="73" name="Line 97"/>
              <p:cNvSpPr>
                <a:spLocks noChangeShapeType="1"/>
              </p:cNvSpPr>
              <p:nvPr/>
            </p:nvSpPr>
            <p:spPr bwMode="auto">
              <a:xfrm flipH="1">
                <a:off x="1655" y="1979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</p:grpSp>
        <p:sp>
          <p:nvSpPr>
            <p:cNvPr id="48" name="Rectangle 98"/>
            <p:cNvSpPr>
              <a:spLocks noChangeArrowheads="1"/>
            </p:cNvSpPr>
            <p:nvPr/>
          </p:nvSpPr>
          <p:spPr bwMode="auto">
            <a:xfrm>
              <a:off x="3940175" y="2514426"/>
              <a:ext cx="1365250" cy="941388"/>
            </a:xfrm>
            <a:prstGeom prst="rect">
              <a:avLst/>
            </a:prstGeom>
            <a:noFill/>
            <a:ln w="28575" algn="ctr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Rectangle 99"/>
            <p:cNvSpPr>
              <a:spLocks noChangeArrowheads="1"/>
            </p:cNvSpPr>
            <p:nvPr/>
          </p:nvSpPr>
          <p:spPr bwMode="auto">
            <a:xfrm>
              <a:off x="5532438" y="2514426"/>
              <a:ext cx="1171575" cy="941388"/>
            </a:xfrm>
            <a:prstGeom prst="rect">
              <a:avLst/>
            </a:prstGeom>
            <a:noFill/>
            <a:ln w="28575" algn="ctr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Rectangle 100"/>
            <p:cNvSpPr>
              <a:spLocks noChangeArrowheads="1"/>
            </p:cNvSpPr>
            <p:nvPr/>
          </p:nvSpPr>
          <p:spPr bwMode="auto">
            <a:xfrm>
              <a:off x="6959600" y="2514426"/>
              <a:ext cx="1300163" cy="941388"/>
            </a:xfrm>
            <a:prstGeom prst="rect">
              <a:avLst/>
            </a:prstGeom>
            <a:noFill/>
            <a:ln w="28575" algn="ctr">
              <a:solidFill>
                <a:srgbClr val="33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" name="AutoShape 101"/>
            <p:cNvSpPr>
              <a:spLocks noChangeArrowheads="1"/>
            </p:cNvSpPr>
            <p:nvPr/>
          </p:nvSpPr>
          <p:spPr bwMode="auto">
            <a:xfrm>
              <a:off x="3736975" y="2663651"/>
              <a:ext cx="195263" cy="395288"/>
            </a:xfrm>
            <a:prstGeom prst="rightArrow">
              <a:avLst>
                <a:gd name="adj1" fmla="val 49861"/>
                <a:gd name="adj2" fmla="val 53718"/>
              </a:avLst>
            </a:prstGeom>
            <a:solidFill>
              <a:srgbClr val="336699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Rectangle 105"/>
            <p:cNvSpPr>
              <a:spLocks noChangeArrowheads="1"/>
            </p:cNvSpPr>
            <p:nvPr/>
          </p:nvSpPr>
          <p:spPr bwMode="auto">
            <a:xfrm>
              <a:off x="2786063" y="3970164"/>
              <a:ext cx="920750" cy="394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ts val="1400"/>
                </a:lnSpc>
              </a:pPr>
              <a:r>
                <a:rPr lang="en-US" altLang="ko-KR" sz="1600" b="1" dirty="0" smtClean="0"/>
                <a:t>Blast Furnace</a:t>
              </a:r>
              <a:endParaRPr kumimoji="0" lang="en-US" altLang="ko-KR" sz="1600" b="1" dirty="0">
                <a:solidFill>
                  <a:srgbClr val="333333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5435600" y="3119196"/>
              <a:ext cx="1336675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ko-KR" sz="1600" b="1" dirty="0">
                  <a:latin typeface="+mn-ea"/>
                </a:rPr>
                <a:t>Hot Rolled</a:t>
              </a:r>
            </a:p>
          </p:txBody>
        </p:sp>
        <p:sp>
          <p:nvSpPr>
            <p:cNvPr id="54" name="Rectangle 107"/>
            <p:cNvSpPr>
              <a:spLocks noChangeArrowheads="1"/>
            </p:cNvSpPr>
            <p:nvPr/>
          </p:nvSpPr>
          <p:spPr bwMode="auto">
            <a:xfrm>
              <a:off x="7010400" y="3158951"/>
              <a:ext cx="1182166" cy="188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ko-KR" sz="1600" b="1" dirty="0">
                  <a:latin typeface="+mn-ea"/>
                </a:rPr>
                <a:t>Cold Rolled</a:t>
              </a:r>
            </a:p>
          </p:txBody>
        </p:sp>
        <p:sp>
          <p:nvSpPr>
            <p:cNvPr id="55" name="AutoShape 108"/>
            <p:cNvSpPr>
              <a:spLocks noChangeArrowheads="1"/>
            </p:cNvSpPr>
            <p:nvPr/>
          </p:nvSpPr>
          <p:spPr bwMode="auto">
            <a:xfrm>
              <a:off x="5316538" y="2663651"/>
              <a:ext cx="195262" cy="395288"/>
            </a:xfrm>
            <a:prstGeom prst="rightArrow">
              <a:avLst>
                <a:gd name="adj1" fmla="val 49861"/>
                <a:gd name="adj2" fmla="val 53718"/>
              </a:avLst>
            </a:prstGeom>
            <a:solidFill>
              <a:srgbClr val="336699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" name="AutoShape 109"/>
            <p:cNvSpPr>
              <a:spLocks noChangeArrowheads="1"/>
            </p:cNvSpPr>
            <p:nvPr/>
          </p:nvSpPr>
          <p:spPr bwMode="auto">
            <a:xfrm>
              <a:off x="6718300" y="2665239"/>
              <a:ext cx="195263" cy="396875"/>
            </a:xfrm>
            <a:prstGeom prst="rightArrow">
              <a:avLst>
                <a:gd name="adj1" fmla="val 49861"/>
                <a:gd name="adj2" fmla="val 53718"/>
              </a:avLst>
            </a:prstGeom>
            <a:solidFill>
              <a:srgbClr val="336699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" name="AutoShape 111"/>
            <p:cNvSpPr>
              <a:spLocks noChangeArrowheads="1"/>
            </p:cNvSpPr>
            <p:nvPr/>
          </p:nvSpPr>
          <p:spPr bwMode="auto">
            <a:xfrm>
              <a:off x="1487488" y="3238326"/>
              <a:ext cx="195262" cy="395288"/>
            </a:xfrm>
            <a:prstGeom prst="rightArrow">
              <a:avLst>
                <a:gd name="adj1" fmla="val 49861"/>
                <a:gd name="adj2" fmla="val 53718"/>
              </a:avLst>
            </a:prstGeom>
            <a:solidFill>
              <a:srgbClr val="336699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8" name="Picture 1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07050" y="2716039"/>
              <a:ext cx="1041400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Rectangle 116"/>
            <p:cNvSpPr>
              <a:spLocks noChangeArrowheads="1"/>
            </p:cNvSpPr>
            <p:nvPr/>
          </p:nvSpPr>
          <p:spPr bwMode="auto">
            <a:xfrm>
              <a:off x="3946525" y="2204864"/>
              <a:ext cx="1368425" cy="261937"/>
            </a:xfrm>
            <a:prstGeom prst="rect">
              <a:avLst/>
            </a:prstGeom>
            <a:solidFill>
              <a:srgbClr val="33669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ko-KR" sz="1400" b="1" dirty="0" smtClean="0">
                  <a:solidFill>
                    <a:srgbClr val="003366"/>
                  </a:solidFill>
                  <a:latin typeface="Arial" pitchFamily="34" charset="0"/>
                  <a:ea typeface="HY견고딕" pitchFamily="18" charset="-127"/>
                </a:rPr>
                <a:t>Steel Making</a:t>
              </a:r>
              <a:endParaRPr kumimoji="0" lang="en-US" altLang="ko-KR" sz="1400" b="1" dirty="0">
                <a:solidFill>
                  <a:srgbClr val="003366"/>
                </a:solidFill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60" name="Rectangle 117"/>
            <p:cNvSpPr>
              <a:spLocks noChangeArrowheads="1"/>
            </p:cNvSpPr>
            <p:nvPr/>
          </p:nvSpPr>
          <p:spPr bwMode="auto">
            <a:xfrm>
              <a:off x="5527675" y="2204864"/>
              <a:ext cx="1195388" cy="261937"/>
            </a:xfrm>
            <a:prstGeom prst="rect">
              <a:avLst/>
            </a:prstGeom>
            <a:solidFill>
              <a:srgbClr val="33669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kumimoji="0" lang="en-US" altLang="ko-KR" sz="1400" b="1" dirty="0" smtClean="0">
                  <a:solidFill>
                    <a:srgbClr val="003366"/>
                  </a:solidFill>
                  <a:latin typeface="Arial" pitchFamily="34" charset="0"/>
                  <a:ea typeface="HY견고딕" pitchFamily="18" charset="-127"/>
                </a:rPr>
                <a:t>Hot Rolling</a:t>
              </a:r>
              <a:endParaRPr kumimoji="0" lang="en-US" altLang="ko-KR" sz="1400" b="1" dirty="0">
                <a:solidFill>
                  <a:srgbClr val="003366"/>
                </a:solidFill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61" name="Rectangle 118"/>
            <p:cNvSpPr>
              <a:spLocks noChangeArrowheads="1"/>
            </p:cNvSpPr>
            <p:nvPr/>
          </p:nvSpPr>
          <p:spPr bwMode="auto">
            <a:xfrm>
              <a:off x="6940550" y="2204864"/>
              <a:ext cx="1303338" cy="261937"/>
            </a:xfrm>
            <a:prstGeom prst="rect">
              <a:avLst/>
            </a:prstGeom>
            <a:solidFill>
              <a:srgbClr val="336699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kumimoji="0" lang="en-US" altLang="ko-KR" sz="1400" b="1" dirty="0" smtClean="0">
                  <a:solidFill>
                    <a:srgbClr val="003366"/>
                  </a:solidFill>
                  <a:latin typeface="Arial" pitchFamily="34" charset="0"/>
                  <a:ea typeface="HY견고딕" pitchFamily="18" charset="-127"/>
                </a:rPr>
                <a:t>Cold Rolling</a:t>
              </a:r>
              <a:endParaRPr kumimoji="0" lang="en-US" altLang="ko-KR" sz="1400" b="1" dirty="0">
                <a:solidFill>
                  <a:srgbClr val="003366"/>
                </a:solidFill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62" name="AutoShape 109"/>
            <p:cNvSpPr>
              <a:spLocks noChangeArrowheads="1"/>
            </p:cNvSpPr>
            <p:nvPr/>
          </p:nvSpPr>
          <p:spPr bwMode="auto">
            <a:xfrm>
              <a:off x="8283575" y="2681114"/>
              <a:ext cx="195263" cy="395287"/>
            </a:xfrm>
            <a:prstGeom prst="rightArrow">
              <a:avLst>
                <a:gd name="adj1" fmla="val 49861"/>
                <a:gd name="adj2" fmla="val 53718"/>
              </a:avLst>
            </a:prstGeom>
            <a:solidFill>
              <a:srgbClr val="336699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3" name="AutoShape 101"/>
            <p:cNvSpPr>
              <a:spLocks noChangeArrowheads="1"/>
            </p:cNvSpPr>
            <p:nvPr/>
          </p:nvSpPr>
          <p:spPr bwMode="auto">
            <a:xfrm>
              <a:off x="3722688" y="4101926"/>
              <a:ext cx="1517550" cy="335186"/>
            </a:xfrm>
            <a:prstGeom prst="rightArrow">
              <a:avLst>
                <a:gd name="adj1" fmla="val 49861"/>
                <a:gd name="adj2" fmla="val 53718"/>
              </a:avLst>
            </a:prstGeom>
            <a:solidFill>
              <a:schemeClr val="bg1">
                <a:lumMod val="65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Rectangle 80"/>
            <p:cNvSpPr>
              <a:spLocks noChangeArrowheads="1"/>
            </p:cNvSpPr>
            <p:nvPr/>
          </p:nvSpPr>
          <p:spPr bwMode="auto">
            <a:xfrm>
              <a:off x="3685866" y="4249224"/>
              <a:ext cx="1512168" cy="452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kumimoji="0" lang="en-US" altLang="ko-KR" sz="1200" b="1" dirty="0" smtClean="0">
                  <a:solidFill>
                    <a:srgbClr val="333333"/>
                  </a:solidFill>
                  <a:latin typeface="Arial" pitchFamily="34" charset="0"/>
                  <a:ea typeface="맑은 고딕" pitchFamily="50" charset="-127"/>
                </a:rPr>
                <a:t>By-product </a:t>
              </a:r>
              <a:r>
                <a:rPr lang="en-US" altLang="ko-KR" sz="1200" b="1" dirty="0" smtClean="0">
                  <a:solidFill>
                    <a:srgbClr val="333333"/>
                  </a:solidFill>
                  <a:latin typeface="Arial" pitchFamily="34" charset="0"/>
                  <a:ea typeface="맑은 고딕" pitchFamily="50" charset="-127"/>
                </a:rPr>
                <a:t>Gas</a:t>
              </a:r>
              <a:endParaRPr kumimoji="0" lang="en-US" altLang="ko-KR" sz="1200" b="1" dirty="0">
                <a:solidFill>
                  <a:srgbClr val="333333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5" name="Rectangle 98"/>
            <p:cNvSpPr>
              <a:spLocks noChangeArrowheads="1"/>
            </p:cNvSpPr>
            <p:nvPr/>
          </p:nvSpPr>
          <p:spPr bwMode="auto">
            <a:xfrm>
              <a:off x="5240238" y="3932858"/>
              <a:ext cx="858838" cy="576262"/>
            </a:xfrm>
            <a:prstGeom prst="rect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Rectangle 116"/>
            <p:cNvSpPr>
              <a:spLocks noChangeArrowheads="1"/>
            </p:cNvSpPr>
            <p:nvPr/>
          </p:nvSpPr>
          <p:spPr bwMode="auto">
            <a:xfrm>
              <a:off x="5240238" y="3624883"/>
              <a:ext cx="1576908" cy="237976"/>
            </a:xfrm>
            <a:prstGeom prst="rect">
              <a:avLst/>
            </a:prstGeom>
            <a:solidFill>
              <a:schemeClr val="bg1">
                <a:lumMod val="65000"/>
                <a:alpha val="39999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kumimoji="0" lang="en-US" altLang="ko-KR" sz="1400" b="1" dirty="0" smtClean="0">
                  <a:solidFill>
                    <a:srgbClr val="003366"/>
                  </a:solidFill>
                  <a:latin typeface="Arial" pitchFamily="34" charset="0"/>
                  <a:ea typeface="HY견고딕" pitchFamily="18" charset="-127"/>
                </a:rPr>
                <a:t>Power Generation</a:t>
              </a:r>
              <a:endParaRPr kumimoji="0" lang="en-US" altLang="ko-KR" sz="1400" b="1" dirty="0">
                <a:solidFill>
                  <a:srgbClr val="003366"/>
                </a:solidFill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67" name="굽은 화살표 66"/>
            <p:cNvSpPr/>
            <p:nvPr/>
          </p:nvSpPr>
          <p:spPr>
            <a:xfrm rot="10800000" flipH="1">
              <a:off x="4592166" y="3501008"/>
              <a:ext cx="577850" cy="554037"/>
            </a:xfrm>
            <a:prstGeom prst="ben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68" name="Picture 2" descr="C:\temp\임시 인터넷 파일\Content.IE5\LK5T1PLQ\MC90038952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389588" y="3909045"/>
              <a:ext cx="577850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3" descr="C:\temp\임시 인터넷 파일\Content.IE5\K3F8AMIN\MC900437709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8201" y="3961433"/>
              <a:ext cx="390525" cy="52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AutoShape 101"/>
            <p:cNvSpPr>
              <a:spLocks noChangeArrowheads="1"/>
            </p:cNvSpPr>
            <p:nvPr/>
          </p:nvSpPr>
          <p:spPr bwMode="auto">
            <a:xfrm>
              <a:off x="6129238" y="4064620"/>
              <a:ext cx="217488" cy="287338"/>
            </a:xfrm>
            <a:prstGeom prst="rightArrow">
              <a:avLst>
                <a:gd name="adj1" fmla="val 49861"/>
                <a:gd name="adj2" fmla="val 53718"/>
              </a:avLst>
            </a:prstGeom>
            <a:solidFill>
              <a:schemeClr val="accent3"/>
            </a:solidFill>
            <a:ln w="28575" algn="ctr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2" name="그룹 35"/>
          <p:cNvGrpSpPr/>
          <p:nvPr/>
        </p:nvGrpSpPr>
        <p:grpSpPr>
          <a:xfrm>
            <a:off x="344505" y="886950"/>
            <a:ext cx="9412797" cy="461665"/>
            <a:chOff x="344504" y="1596637"/>
            <a:chExt cx="9412797" cy="461665"/>
          </a:xfrm>
        </p:grpSpPr>
        <p:sp>
          <p:nvSpPr>
            <p:cNvPr id="83" name="Text Box 5"/>
            <p:cNvSpPr txBox="1">
              <a:spLocks noChangeArrowheads="1"/>
            </p:cNvSpPr>
            <p:nvPr/>
          </p:nvSpPr>
          <p:spPr bwMode="auto">
            <a:xfrm>
              <a:off x="521162" y="1596637"/>
              <a:ext cx="923613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 Main facilities for energy saving</a:t>
              </a:r>
              <a:endParaRPr lang="ko-KR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84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12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128464" y="116632"/>
            <a:ext cx="8280920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Reduction Activities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(focused on the process development)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1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9456810" y="1138610"/>
            <a:ext cx="425382" cy="336550"/>
          </a:xfrm>
        </p:spPr>
        <p:txBody>
          <a:bodyPr/>
          <a:lstStyle/>
          <a:p>
            <a:pPr>
              <a:defRPr/>
            </a:pPr>
            <a:fld id="{ADDAAA98-DAFA-4C79-994B-0CA2EF33D1AE}" type="slidenum">
              <a:rPr lang="ko-KR" alt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altLang="ko-KR" dirty="0">
              <a:solidFill>
                <a:srgbClr val="FFFFFF"/>
              </a:solidFill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742513" y="3400482"/>
            <a:ext cx="9107031" cy="102848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 lIns="54000" rIns="54000" anchor="t">
            <a:spAutoFit/>
          </a:bodyPr>
          <a:lstStyle/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Sometimes lots of waste gases used to be released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into atmosphere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due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 the extension of factories and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repairing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 power plant using waste gas</a:t>
            </a:r>
          </a:p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Result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 the reduction of 160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ktCO</a:t>
            </a:r>
            <a:r>
              <a:rPr lang="en-US" altLang="ko-KR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/y</a:t>
            </a:r>
          </a:p>
        </p:txBody>
      </p:sp>
      <p:grpSp>
        <p:nvGrpSpPr>
          <p:cNvPr id="13" name="그룹 35"/>
          <p:cNvGrpSpPr/>
          <p:nvPr/>
        </p:nvGrpSpPr>
        <p:grpSpPr>
          <a:xfrm>
            <a:off x="344505" y="886950"/>
            <a:ext cx="9412797" cy="461665"/>
            <a:chOff x="344504" y="1596637"/>
            <a:chExt cx="9412797" cy="4616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21162" y="1596637"/>
              <a:ext cx="923613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 Energy Efficiency Improvement</a:t>
              </a:r>
              <a:endParaRPr lang="ko-KR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15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12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416497" y="3000372"/>
            <a:ext cx="8483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 Minimization of waste gas release to atmosphere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50270" y="1857364"/>
            <a:ext cx="8767226" cy="102848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 lIns="54000" rIns="54000" anchor="t">
            <a:spAutoFit/>
          </a:bodyPr>
          <a:lstStyle/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  <a:sym typeface="Wingdings" pitchFamily="2" charset="2"/>
              </a:rPr>
              <a:t>Efficiency for power generation was increased from 37% to 45% by introducing combined cycle power plant for waste gas</a:t>
            </a:r>
          </a:p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Result in the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increasement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of 180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GWh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/y and reduction of 80 ktCO</a:t>
            </a:r>
            <a:r>
              <a:rPr lang="en-US" altLang="ko-KR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/y.  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9" name="Rectangle 71"/>
          <p:cNvSpPr>
            <a:spLocks noChangeArrowheads="1"/>
          </p:cNvSpPr>
          <p:nvPr/>
        </p:nvSpPr>
        <p:spPr bwMode="auto">
          <a:xfrm>
            <a:off x="416497" y="1447959"/>
            <a:ext cx="9275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Enhancement </a:t>
            </a:r>
            <a:r>
              <a:rPr lang="en-US" altLang="ko-KR" sz="1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of power generation </a:t>
            </a:r>
            <a:r>
              <a:rPr lang="en-US" altLang="ko-KR" sz="16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efficiency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28464" y="116632"/>
            <a:ext cx="8280920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Reduction Activities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416497" y="4572008"/>
            <a:ext cx="9275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ko-KR" sz="1600" spc="-7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 </a:t>
            </a:r>
            <a:r>
              <a:rPr lang="en-US" altLang="ko-KR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Evaporative cooling system</a:t>
            </a:r>
            <a:endParaRPr lang="en-US" altLang="ko-KR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50270" y="4979624"/>
            <a:ext cx="9255730" cy="38779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 lIns="54000" rIns="54000" anchor="t">
            <a:spAutoFit/>
          </a:bodyPr>
          <a:lstStyle/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Resulted in annually increase of 300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kt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steam, 80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GWh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electricity and finally reduction of 38 ktCO</a:t>
            </a:r>
            <a:r>
              <a:rPr lang="en-US" altLang="ko-KR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</a:p>
        </p:txBody>
      </p:sp>
      <p:sp>
        <p:nvSpPr>
          <p:cNvPr id="24" name="Rectangle 71"/>
          <p:cNvSpPr>
            <a:spLocks noChangeArrowheads="1"/>
          </p:cNvSpPr>
          <p:nvPr/>
        </p:nvSpPr>
        <p:spPr bwMode="auto">
          <a:xfrm>
            <a:off x="416497" y="5534886"/>
            <a:ext cx="9275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ko-KR" sz="1600" spc="-7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 </a:t>
            </a:r>
            <a:r>
              <a:rPr lang="en-US" altLang="ko-KR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Low to mid-temperature waste heat power generation 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50270" y="5929330"/>
            <a:ext cx="9255731" cy="6560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 lIns="54000" rIns="54000" anchor="t">
            <a:spAutoFit/>
          </a:bodyPr>
          <a:lstStyle/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600 KW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standard module was installed in the sintering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plant and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developed through performance optimization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and long-term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operational test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906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5"/>
          <p:cNvGrpSpPr/>
          <p:nvPr/>
        </p:nvGrpSpPr>
        <p:grpSpPr>
          <a:xfrm>
            <a:off x="344505" y="764706"/>
            <a:ext cx="9412797" cy="461665"/>
            <a:chOff x="344504" y="1596637"/>
            <a:chExt cx="9412797" cy="46166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21162" y="1596637"/>
              <a:ext cx="923613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 CO</a:t>
              </a:r>
              <a:r>
                <a:rPr lang="en-US" altLang="ko-KR" sz="2000" b="1" baseline="-25000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2</a:t>
              </a:r>
              <a:r>
                <a:rPr lang="en-US" altLang="ko-KR" sz="2000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 Breakthrough Technology</a:t>
              </a:r>
              <a:endParaRPr lang="ko-KR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7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12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3" descr="cid:image003.png@01D03407.E5458BA0"/>
          <p:cNvPicPr/>
          <p:nvPr/>
        </p:nvPicPr>
        <p:blipFill>
          <a:blip r:embed="rId2" r:link="rId3" cstate="print"/>
          <a:srcRect l="5481" t="13894" r="24835"/>
          <a:stretch>
            <a:fillRect/>
          </a:stretch>
        </p:blipFill>
        <p:spPr bwMode="auto">
          <a:xfrm>
            <a:off x="1658964" y="1751266"/>
            <a:ext cx="6695671" cy="30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06842" y="3191195"/>
            <a:ext cx="1898880" cy="31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Reduction Zone</a:t>
            </a:r>
            <a:endParaRPr lang="ko-KR" altLang="en-US" sz="1400" b="1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6219" y="3695170"/>
            <a:ext cx="1406544" cy="31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Melting Zone</a:t>
            </a:r>
            <a:endParaRPr lang="ko-KR" altLang="en-US" sz="1400" b="1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562673" y="3911158"/>
            <a:ext cx="1007950" cy="719965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</a:t>
            </a:r>
            <a:r>
              <a:rPr lang="en-US" altLang="ko-KR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b="1" baseline="-25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442974" y="3888013"/>
            <a:ext cx="1007950" cy="7199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Hot Air</a:t>
            </a:r>
            <a:endParaRPr lang="ko-KR" altLang="en-US" b="1" baseline="-25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왼쪽/오른쪽 화살표 13"/>
          <p:cNvSpPr/>
          <p:nvPr/>
        </p:nvSpPr>
        <p:spPr>
          <a:xfrm>
            <a:off x="2759500" y="4847114"/>
            <a:ext cx="4463781" cy="791961"/>
          </a:xfrm>
          <a:prstGeom prst="leftRightArrow">
            <a:avLst>
              <a:gd name="adj1" fmla="val 96761"/>
              <a:gd name="adj2" fmla="val 50000"/>
            </a:avLst>
          </a:prstGeom>
          <a:gradFill flip="none" rotWithShape="1">
            <a:gsLst>
              <a:gs pos="33000">
                <a:srgbClr val="99CC00"/>
              </a:gs>
              <a:gs pos="77000">
                <a:schemeClr val="bg1"/>
              </a:gs>
            </a:gsLst>
            <a:lin ang="10800000" scaled="1"/>
            <a:tileRect/>
          </a:gra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487415" y="4895964"/>
            <a:ext cx="1007950" cy="719965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Dust SO</a:t>
            </a:r>
            <a:r>
              <a:rPr lang="en-US" altLang="ko-KR" sz="1600" baseline="-2500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en-US" altLang="ko-KR" sz="1600" smtClean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</a:t>
            </a:r>
            <a:r>
              <a:rPr lang="en-US" altLang="ko-KR" sz="1600" baseline="-2500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endParaRPr lang="ko-KR" altLang="en-US" sz="1600" baseline="-25000" dirty="0">
              <a:solidFill>
                <a:schemeClr val="accent6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119481" y="4881833"/>
            <a:ext cx="1007950" cy="71996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High</a:t>
            </a:r>
            <a:endParaRPr lang="ko-KR" altLang="en-US" sz="1600" b="1" baseline="-250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5783350" y="4881833"/>
            <a:ext cx="1007950" cy="71996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Low</a:t>
            </a:r>
            <a:endParaRPr lang="ko-KR" altLang="en-US" sz="1600" b="1" baseline="-25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왼쪽/오른쪽 화살표 17"/>
          <p:cNvSpPr/>
          <p:nvPr/>
        </p:nvSpPr>
        <p:spPr>
          <a:xfrm>
            <a:off x="2759500" y="5711071"/>
            <a:ext cx="4463781" cy="791961"/>
          </a:xfrm>
          <a:prstGeom prst="leftRightArrow">
            <a:avLst>
              <a:gd name="adj1" fmla="val 96761"/>
              <a:gd name="adj2" fmla="val 50000"/>
            </a:avLst>
          </a:prstGeom>
          <a:gradFill flip="none" rotWithShape="1">
            <a:gsLst>
              <a:gs pos="33000">
                <a:srgbClr val="99CC00"/>
              </a:gs>
              <a:gs pos="77000">
                <a:schemeClr val="bg1"/>
              </a:gs>
            </a:gsLst>
            <a:lin ang="108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3839447" y="5734218"/>
            <a:ext cx="2303887" cy="719965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rgbClr val="C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</a:t>
            </a:r>
            <a:r>
              <a:rPr lang="en-US" altLang="ko-KR" sz="1600" baseline="-25000" dirty="0">
                <a:solidFill>
                  <a:srgbClr val="C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altLang="ko-KR" sz="1600" dirty="0">
                <a:solidFill>
                  <a:srgbClr val="C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Separation</a:t>
            </a:r>
            <a:endParaRPr lang="ko-KR" altLang="en-US" sz="1600" dirty="0">
              <a:solidFill>
                <a:srgbClr val="C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119481" y="5745791"/>
            <a:ext cx="1079947" cy="71996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Hard</a:t>
            </a:r>
            <a:endParaRPr lang="ko-KR" altLang="en-US" sz="1600" b="1" baseline="-250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5783350" y="5745791"/>
            <a:ext cx="1007950" cy="71996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Easy</a:t>
            </a:r>
            <a:endParaRPr lang="ko-KR" altLang="en-US" sz="1600" b="1" baseline="-25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6931" y="1340769"/>
            <a:ext cx="215989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Blast Furnace Route</a:t>
            </a:r>
            <a:endParaRPr lang="ko-KR" altLang="en-US" sz="16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8768" y="1340768"/>
            <a:ext cx="2159894" cy="3385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FINEX</a:t>
            </a:r>
            <a:r>
              <a:rPr lang="en-US" altLang="ko-KR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®</a:t>
            </a:r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Route</a:t>
            </a:r>
            <a:endParaRPr lang="ko-KR" altLang="en-US" sz="1600" b="1" dirty="0">
              <a:solidFill>
                <a:srgbClr val="FF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28464" y="116632"/>
            <a:ext cx="8280920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Reduction Activities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0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6"/>
          <p:cNvSpPr>
            <a:spLocks noChangeShapeType="1"/>
          </p:cNvSpPr>
          <p:nvPr/>
        </p:nvSpPr>
        <p:spPr bwMode="auto">
          <a:xfrm flipV="1">
            <a:off x="2756963" y="3238342"/>
            <a:ext cx="1093613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 rot="5400000" flipV="1">
            <a:off x="1355756" y="2181877"/>
            <a:ext cx="1511058" cy="1074698"/>
          </a:xfrm>
          <a:custGeom>
            <a:avLst/>
            <a:gdLst>
              <a:gd name="T0" fmla="*/ 245 w 245"/>
              <a:gd name="T1" fmla="*/ 0 h 204"/>
              <a:gd name="T2" fmla="*/ 245 w 245"/>
              <a:gd name="T3" fmla="*/ 204 h 204"/>
              <a:gd name="T4" fmla="*/ 0 w 245"/>
              <a:gd name="T5" fmla="*/ 204 h 204"/>
              <a:gd name="T6" fmla="*/ 0 60000 65536"/>
              <a:gd name="T7" fmla="*/ 0 60000 65536"/>
              <a:gd name="T8" fmla="*/ 0 60000 65536"/>
              <a:gd name="T9" fmla="*/ 0 w 245"/>
              <a:gd name="T10" fmla="*/ 0 h 204"/>
              <a:gd name="T11" fmla="*/ 245 w 24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204">
                <a:moveTo>
                  <a:pt x="245" y="0"/>
                </a:moveTo>
                <a:lnTo>
                  <a:pt x="245" y="204"/>
                </a:lnTo>
                <a:lnTo>
                  <a:pt x="0" y="204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6" name="Picture 10" descr="제목 없음"/>
          <p:cNvPicPr>
            <a:picLocks noChangeAspect="1" noChangeArrowheads="1"/>
          </p:cNvPicPr>
          <p:nvPr/>
        </p:nvPicPr>
        <p:blipFill>
          <a:blip r:embed="rId2" cstate="print"/>
          <a:srcRect l="21869" t="18085" r="54094" b="51773"/>
          <a:stretch>
            <a:fillRect/>
          </a:stretch>
        </p:blipFill>
        <p:spPr bwMode="auto">
          <a:xfrm>
            <a:off x="734813" y="2098612"/>
            <a:ext cx="968088" cy="111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제목 없음"/>
          <p:cNvPicPr>
            <a:picLocks noChangeAspect="1" noChangeArrowheads="1"/>
          </p:cNvPicPr>
          <p:nvPr/>
        </p:nvPicPr>
        <p:blipFill>
          <a:blip r:embed="rId2" cstate="print"/>
          <a:srcRect l="54625" t="66223" r="21339" b="3502"/>
          <a:stretch>
            <a:fillRect/>
          </a:stretch>
        </p:blipFill>
        <p:spPr bwMode="auto">
          <a:xfrm>
            <a:off x="499241" y="3016041"/>
            <a:ext cx="870076" cy="111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3"/>
          <p:cNvSpPr>
            <a:spLocks/>
          </p:cNvSpPr>
          <p:nvPr/>
        </p:nvSpPr>
        <p:spPr bwMode="auto">
          <a:xfrm>
            <a:off x="1104510" y="3170005"/>
            <a:ext cx="455671" cy="303163"/>
          </a:xfrm>
          <a:custGeom>
            <a:avLst/>
            <a:gdLst>
              <a:gd name="T0" fmla="*/ 245 w 245"/>
              <a:gd name="T1" fmla="*/ 0 h 204"/>
              <a:gd name="T2" fmla="*/ 245 w 245"/>
              <a:gd name="T3" fmla="*/ 204 h 204"/>
              <a:gd name="T4" fmla="*/ 0 w 245"/>
              <a:gd name="T5" fmla="*/ 204 h 204"/>
              <a:gd name="T6" fmla="*/ 0 60000 65536"/>
              <a:gd name="T7" fmla="*/ 0 60000 65536"/>
              <a:gd name="T8" fmla="*/ 0 60000 65536"/>
              <a:gd name="T9" fmla="*/ 0 w 245"/>
              <a:gd name="T10" fmla="*/ 0 h 204"/>
              <a:gd name="T11" fmla="*/ 245 w 24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204">
                <a:moveTo>
                  <a:pt x="245" y="0"/>
                </a:moveTo>
                <a:lnTo>
                  <a:pt x="245" y="204"/>
                </a:lnTo>
                <a:lnTo>
                  <a:pt x="0" y="204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 flipH="1" flipV="1">
            <a:off x="858618" y="1962110"/>
            <a:ext cx="2856117" cy="190469"/>
          </a:xfrm>
          <a:custGeom>
            <a:avLst/>
            <a:gdLst>
              <a:gd name="T0" fmla="*/ 245 w 245"/>
              <a:gd name="T1" fmla="*/ 0 h 204"/>
              <a:gd name="T2" fmla="*/ 245 w 245"/>
              <a:gd name="T3" fmla="*/ 204 h 204"/>
              <a:gd name="T4" fmla="*/ 0 w 245"/>
              <a:gd name="T5" fmla="*/ 204 h 204"/>
              <a:gd name="T6" fmla="*/ 0 60000 65536"/>
              <a:gd name="T7" fmla="*/ 0 60000 65536"/>
              <a:gd name="T8" fmla="*/ 0 60000 65536"/>
              <a:gd name="T9" fmla="*/ 0 w 245"/>
              <a:gd name="T10" fmla="*/ 0 h 204"/>
              <a:gd name="T11" fmla="*/ 245 w 24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204">
                <a:moveTo>
                  <a:pt x="245" y="0"/>
                </a:moveTo>
                <a:lnTo>
                  <a:pt x="245" y="204"/>
                </a:lnTo>
                <a:lnTo>
                  <a:pt x="0" y="204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0" name="Picture 15" descr="capture2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l="87463" t="33763" r="8221" b="52747"/>
          <a:stretch>
            <a:fillRect/>
          </a:stretch>
        </p:blipFill>
        <p:spPr bwMode="auto">
          <a:xfrm>
            <a:off x="2454329" y="2717640"/>
            <a:ext cx="373135" cy="68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capture2"/>
          <p:cNvPicPr>
            <a:picLocks noChangeAspect="1" noChangeArrowheads="1"/>
          </p:cNvPicPr>
          <p:nvPr/>
        </p:nvPicPr>
        <p:blipFill>
          <a:blip r:embed="rId3" cstate="print"/>
          <a:srcRect l="45526" t="-1028" r="50746" b="88307"/>
          <a:stretch>
            <a:fillRect/>
          </a:stretch>
        </p:blipFill>
        <p:spPr bwMode="auto">
          <a:xfrm>
            <a:off x="1812950" y="1741483"/>
            <a:ext cx="233855" cy="4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523318" y="2246827"/>
            <a:ext cx="9500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4" tIns="0" rIns="35994" bIns="0" anchor="ctr">
            <a:spAutoFit/>
          </a:bodyPr>
          <a:lstStyle/>
          <a:p>
            <a:pPr algn="ctr" defTabSz="863427"/>
            <a:r>
              <a:rPr lang="en-US" altLang="ko-KR" sz="1200" b="1">
                <a:ea typeface="HY헤드라인M" pitchFamily="18" charset="-127"/>
                <a:sym typeface="Wingdings" pitchFamily="2" charset="2"/>
              </a:rPr>
              <a:t>Power Plant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767409" y="2780928"/>
            <a:ext cx="1249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4" tIns="0" rIns="35994" bIns="0" anchor="ctr">
            <a:spAutoFit/>
          </a:bodyPr>
          <a:lstStyle/>
          <a:p>
            <a:pPr algn="ctr" defTabSz="863427"/>
            <a:r>
              <a:rPr lang="en-US" altLang="ko-KR" sz="1200" b="1">
                <a:ea typeface="HY헤드라인M" pitchFamily="18" charset="-127"/>
                <a:sym typeface="Wingdings" pitchFamily="2" charset="2"/>
              </a:rPr>
              <a:t>Tail </a:t>
            </a:r>
            <a:r>
              <a:rPr lang="en-US" altLang="ko-KR" sz="1200" b="1" smtClean="0">
                <a:ea typeface="HY헤드라인M" pitchFamily="18" charset="-127"/>
                <a:sym typeface="Wingdings" pitchFamily="2" charset="2"/>
              </a:rPr>
              <a:t>Gas</a:t>
            </a:r>
          </a:p>
          <a:p>
            <a:pPr algn="ctr" defTabSz="863427"/>
            <a:r>
              <a:rPr lang="en-US" altLang="ko-KR" sz="1200" b="1" smtClean="0">
                <a:ea typeface="HY헤드라인M" pitchFamily="18" charset="-127"/>
                <a:sym typeface="Wingdings" pitchFamily="2" charset="2"/>
              </a:rPr>
              <a:t>( &gt; 70% of CO</a:t>
            </a:r>
            <a:r>
              <a:rPr lang="en-US" altLang="ko-KR" sz="1200" b="1" baseline="-25000" smtClean="0">
                <a:ea typeface="HY헤드라인M" pitchFamily="18" charset="-127"/>
                <a:sym typeface="Wingdings" pitchFamily="2" charset="2"/>
              </a:rPr>
              <a:t>2</a:t>
            </a:r>
            <a:r>
              <a:rPr lang="en-US" altLang="ko-KR" sz="1200" b="1" smtClean="0">
                <a:ea typeface="HY헤드라인M" pitchFamily="18" charset="-127"/>
                <a:sym typeface="Wingdings" pitchFamily="2" charset="2"/>
              </a:rPr>
              <a:t>)</a:t>
            </a:r>
            <a:endParaRPr lang="en-US" altLang="ko-KR" sz="1200" b="1"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779265" y="2929815"/>
            <a:ext cx="69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4" tIns="0" rIns="35994" bIns="0" anchor="ctr">
            <a:spAutoFit/>
          </a:bodyPr>
          <a:lstStyle/>
          <a:p>
            <a:pPr algn="ctr" defTabSz="863427"/>
            <a:r>
              <a:rPr lang="en-US" altLang="ko-KR" sz="1200" b="1">
                <a:ea typeface="HY헤드라인M" pitchFamily="18" charset="-127"/>
                <a:sym typeface="Wingdings" pitchFamily="2" charset="2"/>
              </a:rPr>
              <a:t>CO</a:t>
            </a:r>
            <a:r>
              <a:rPr lang="en-US" altLang="ko-KR" sz="1200" b="1" baseline="-25000">
                <a:ea typeface="HY헤드라인M" pitchFamily="18" charset="-127"/>
                <a:sym typeface="Wingdings" pitchFamily="2" charset="2"/>
              </a:rPr>
              <a:t>2</a:t>
            </a:r>
            <a:r>
              <a:rPr lang="en-US" altLang="ko-KR" sz="1200" b="1">
                <a:ea typeface="HY헤드라인M" pitchFamily="18" charset="-127"/>
                <a:sym typeface="Wingdings" pitchFamily="2" charset="2"/>
              </a:rPr>
              <a:t> </a:t>
            </a:r>
          </a:p>
          <a:p>
            <a:pPr algn="ctr" defTabSz="863427"/>
            <a:r>
              <a:rPr lang="en-US" altLang="ko-KR" sz="1200" b="1">
                <a:ea typeface="HY헤드라인M" pitchFamily="18" charset="-127"/>
                <a:sym typeface="Wingdings" pitchFamily="2" charset="2"/>
              </a:rPr>
              <a:t>Removal</a:t>
            </a:r>
          </a:p>
        </p:txBody>
      </p:sp>
      <p:sp>
        <p:nvSpPr>
          <p:cNvPr id="36" name="Rectangle 54"/>
          <p:cNvSpPr>
            <a:spLocks noChangeArrowheads="1"/>
          </p:cNvSpPr>
          <p:nvPr/>
        </p:nvSpPr>
        <p:spPr bwMode="auto">
          <a:xfrm>
            <a:off x="3798341" y="3559520"/>
            <a:ext cx="118806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4" tIns="0" rIns="35994" bIns="0" anchor="ctr">
            <a:spAutoFit/>
          </a:bodyPr>
          <a:lstStyle/>
          <a:p>
            <a:pPr algn="ctr" defTabSz="863427">
              <a:lnSpc>
                <a:spcPct val="90000"/>
              </a:lnSpc>
            </a:pPr>
            <a:r>
              <a:rPr lang="en-US" altLang="ko-KR" sz="1200" b="1" dirty="0">
                <a:ea typeface="HY헤드라인M" pitchFamily="18" charset="-127"/>
                <a:sym typeface="Wingdings" pitchFamily="2" charset="2"/>
              </a:rPr>
              <a:t>Cryogenic CO</a:t>
            </a:r>
            <a:r>
              <a:rPr lang="en-US" altLang="ko-KR" sz="1200" b="1" baseline="-25000" dirty="0">
                <a:ea typeface="HY헤드라인M" pitchFamily="18" charset="-127"/>
                <a:sym typeface="Wingdings" pitchFamily="2" charset="2"/>
              </a:rPr>
              <a:t>2</a:t>
            </a:r>
            <a:r>
              <a:rPr lang="en-US" altLang="ko-KR" sz="1200" b="1" dirty="0">
                <a:ea typeface="HY헤드라인M" pitchFamily="18" charset="-127"/>
                <a:sym typeface="Wingdings" pitchFamily="2" charset="2"/>
              </a:rPr>
              <a:t> </a:t>
            </a:r>
          </a:p>
          <a:p>
            <a:pPr algn="ctr" defTabSz="863427">
              <a:lnSpc>
                <a:spcPct val="90000"/>
              </a:lnSpc>
            </a:pPr>
            <a:r>
              <a:rPr lang="en-US" altLang="ko-KR" sz="1200" b="1" dirty="0">
                <a:ea typeface="HY헤드라인M" pitchFamily="18" charset="-127"/>
                <a:sym typeface="Wingdings" pitchFamily="2" charset="2"/>
              </a:rPr>
              <a:t>p</a:t>
            </a:r>
            <a:r>
              <a:rPr lang="en-US" altLang="ko-KR" sz="1200" b="1" dirty="0" smtClean="0">
                <a:ea typeface="HY헤드라인M" pitchFamily="18" charset="-127"/>
                <a:sym typeface="Wingdings" pitchFamily="2" charset="2"/>
              </a:rPr>
              <a:t>urification </a:t>
            </a:r>
            <a:r>
              <a:rPr lang="en-US" altLang="ko-KR" sz="1200" b="1" dirty="0">
                <a:ea typeface="HY헤드라인M" pitchFamily="18" charset="-127"/>
                <a:sym typeface="Wingdings" pitchFamily="2" charset="2"/>
              </a:rPr>
              <a:t>&amp;</a:t>
            </a:r>
          </a:p>
          <a:p>
            <a:pPr algn="ctr" defTabSz="863427">
              <a:lnSpc>
                <a:spcPct val="90000"/>
              </a:lnSpc>
            </a:pPr>
            <a:r>
              <a:rPr lang="en-US" altLang="ko-KR" sz="1200" b="1" dirty="0">
                <a:ea typeface="HY헤드라인M" pitchFamily="18" charset="-127"/>
                <a:sym typeface="Wingdings" pitchFamily="2" charset="2"/>
              </a:rPr>
              <a:t>l</a:t>
            </a:r>
            <a:r>
              <a:rPr lang="en-US" altLang="ko-KR" sz="1200" b="1" dirty="0" smtClean="0">
                <a:ea typeface="HY헤드라인M" pitchFamily="18" charset="-127"/>
                <a:sym typeface="Wingdings" pitchFamily="2" charset="2"/>
              </a:rPr>
              <a:t>iquefaction</a:t>
            </a:r>
            <a:endParaRPr lang="en-US" altLang="ko-KR" sz="1200" b="1" dirty="0"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>
            <a:off x="4629338" y="2939823"/>
            <a:ext cx="8496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4" tIns="0" rIns="35994" bIns="0" anchor="ctr">
            <a:spAutoFit/>
          </a:bodyPr>
          <a:lstStyle/>
          <a:p>
            <a:pPr algn="ctr" defTabSz="863427"/>
            <a:r>
              <a:rPr lang="en-US" altLang="ko-KR" sz="1200" b="1">
                <a:ea typeface="HY헤드라인M" pitchFamily="18" charset="-127"/>
                <a:sym typeface="Wingdings" pitchFamily="2" charset="2"/>
              </a:rPr>
              <a:t>Liquid CO</a:t>
            </a:r>
            <a:r>
              <a:rPr lang="en-US" altLang="ko-KR" sz="1200" b="1" baseline="-25000">
                <a:ea typeface="HY헤드라인M" pitchFamily="18" charset="-127"/>
                <a:sym typeface="Wingdings" pitchFamily="2" charset="2"/>
              </a:rPr>
              <a:t>2</a:t>
            </a:r>
          </a:p>
        </p:txBody>
      </p:sp>
      <p:grpSp>
        <p:nvGrpSpPr>
          <p:cNvPr id="42" name="Group 57"/>
          <p:cNvGrpSpPr>
            <a:grpSpLocks/>
          </p:cNvGrpSpPr>
          <p:nvPr/>
        </p:nvGrpSpPr>
        <p:grpSpPr bwMode="auto">
          <a:xfrm>
            <a:off x="4060281" y="3027154"/>
            <a:ext cx="335306" cy="384113"/>
            <a:chOff x="2008" y="1193"/>
            <a:chExt cx="206" cy="308"/>
          </a:xfrm>
        </p:grpSpPr>
        <p:sp>
          <p:nvSpPr>
            <p:cNvPr id="43" name="Rectangle 55"/>
            <p:cNvSpPr>
              <a:spLocks noChangeArrowheads="1"/>
            </p:cNvSpPr>
            <p:nvPr/>
          </p:nvSpPr>
          <p:spPr bwMode="auto">
            <a:xfrm>
              <a:off x="2008" y="1312"/>
              <a:ext cx="100" cy="18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44" name="Rectangle 56"/>
            <p:cNvSpPr>
              <a:spLocks noChangeArrowheads="1"/>
            </p:cNvSpPr>
            <p:nvPr/>
          </p:nvSpPr>
          <p:spPr bwMode="auto">
            <a:xfrm>
              <a:off x="2116" y="1193"/>
              <a:ext cx="98" cy="30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50" name="모서리가 둥근 직사각형 49"/>
          <p:cNvSpPr/>
          <p:nvPr/>
        </p:nvSpPr>
        <p:spPr>
          <a:xfrm>
            <a:off x="415927" y="1582653"/>
            <a:ext cx="2921442" cy="2649481"/>
          </a:xfrm>
          <a:prstGeom prst="roundRect">
            <a:avLst>
              <a:gd name="adj" fmla="val 3246"/>
            </a:avLst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1145441" y="1492501"/>
            <a:ext cx="118831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35994" tIns="0" rIns="35994" bIns="0" anchor="ctr">
            <a:spAutoFit/>
          </a:bodyPr>
          <a:lstStyle/>
          <a:p>
            <a:pPr algn="ctr" defTabSz="863427"/>
            <a:r>
              <a:rPr lang="en-US" altLang="ko-KR" sz="1200" b="1" smtClean="0">
                <a:ea typeface="HY헤드라인M" pitchFamily="18" charset="-127"/>
                <a:sym typeface="Wingdings" pitchFamily="2" charset="2"/>
              </a:rPr>
              <a:t>FINEX boundry</a:t>
            </a:r>
            <a:endParaRPr lang="en-US" altLang="ko-KR" sz="1200" b="1"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52" name="Rectangle 71"/>
          <p:cNvSpPr>
            <a:spLocks noChangeArrowheads="1"/>
          </p:cNvSpPr>
          <p:nvPr/>
        </p:nvSpPr>
        <p:spPr bwMode="auto">
          <a:xfrm>
            <a:off x="416497" y="987966"/>
            <a:ext cx="9275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ko-KR" spc="-7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CCS&amp;U with FINEX off tail gas</a:t>
            </a:r>
            <a:endParaRPr lang="en-US" altLang="ko-KR" spc="-7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55" name="Freeform 28"/>
          <p:cNvSpPr>
            <a:spLocks/>
          </p:cNvSpPr>
          <p:nvPr/>
        </p:nvSpPr>
        <p:spPr bwMode="auto">
          <a:xfrm>
            <a:off x="3872880" y="1831328"/>
            <a:ext cx="322212" cy="273006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0" y="0"/>
              </a:cxn>
              <a:cxn ang="0">
                <a:pos x="30" y="0"/>
              </a:cxn>
              <a:cxn ang="0">
                <a:pos x="30" y="86"/>
              </a:cxn>
              <a:cxn ang="0">
                <a:pos x="73" y="60"/>
              </a:cxn>
              <a:cxn ang="0">
                <a:pos x="116" y="86"/>
              </a:cxn>
              <a:cxn ang="0">
                <a:pos x="160" y="60"/>
              </a:cxn>
              <a:cxn ang="0">
                <a:pos x="203" y="86"/>
              </a:cxn>
              <a:cxn ang="0">
                <a:pos x="203" y="172"/>
              </a:cxn>
              <a:cxn ang="0">
                <a:pos x="0" y="172"/>
              </a:cxn>
            </a:cxnLst>
            <a:rect l="0" t="0" r="r" b="b"/>
            <a:pathLst>
              <a:path w="203" h="172">
                <a:moveTo>
                  <a:pt x="0" y="172"/>
                </a:moveTo>
                <a:lnTo>
                  <a:pt x="0" y="0"/>
                </a:lnTo>
                <a:lnTo>
                  <a:pt x="30" y="0"/>
                </a:lnTo>
                <a:lnTo>
                  <a:pt x="30" y="86"/>
                </a:lnTo>
                <a:lnTo>
                  <a:pt x="73" y="60"/>
                </a:lnTo>
                <a:lnTo>
                  <a:pt x="116" y="86"/>
                </a:lnTo>
                <a:lnTo>
                  <a:pt x="160" y="60"/>
                </a:lnTo>
                <a:lnTo>
                  <a:pt x="203" y="86"/>
                </a:lnTo>
                <a:lnTo>
                  <a:pt x="203" y="172"/>
                </a:lnTo>
                <a:lnTo>
                  <a:pt x="0" y="17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0989" y="1484786"/>
            <a:ext cx="1988292" cy="1072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76" y="3645026"/>
            <a:ext cx="1842848" cy="87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Freeform 28"/>
          <p:cNvSpPr>
            <a:spLocks/>
          </p:cNvSpPr>
          <p:nvPr/>
        </p:nvSpPr>
        <p:spPr bwMode="auto">
          <a:xfrm>
            <a:off x="6969224" y="2715138"/>
            <a:ext cx="1586878" cy="569846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0" y="0"/>
              </a:cxn>
              <a:cxn ang="0">
                <a:pos x="30" y="0"/>
              </a:cxn>
              <a:cxn ang="0">
                <a:pos x="30" y="86"/>
              </a:cxn>
              <a:cxn ang="0">
                <a:pos x="73" y="60"/>
              </a:cxn>
              <a:cxn ang="0">
                <a:pos x="116" y="86"/>
              </a:cxn>
              <a:cxn ang="0">
                <a:pos x="160" y="60"/>
              </a:cxn>
              <a:cxn ang="0">
                <a:pos x="203" y="86"/>
              </a:cxn>
              <a:cxn ang="0">
                <a:pos x="203" y="172"/>
              </a:cxn>
              <a:cxn ang="0">
                <a:pos x="0" y="172"/>
              </a:cxn>
            </a:cxnLst>
            <a:rect l="0" t="0" r="r" b="b"/>
            <a:pathLst>
              <a:path w="203" h="172">
                <a:moveTo>
                  <a:pt x="0" y="172"/>
                </a:moveTo>
                <a:lnTo>
                  <a:pt x="0" y="0"/>
                </a:lnTo>
                <a:lnTo>
                  <a:pt x="30" y="0"/>
                </a:lnTo>
                <a:lnTo>
                  <a:pt x="30" y="86"/>
                </a:lnTo>
                <a:lnTo>
                  <a:pt x="73" y="60"/>
                </a:lnTo>
                <a:lnTo>
                  <a:pt x="116" y="86"/>
                </a:lnTo>
                <a:lnTo>
                  <a:pt x="160" y="60"/>
                </a:lnTo>
                <a:lnTo>
                  <a:pt x="203" y="86"/>
                </a:lnTo>
                <a:lnTo>
                  <a:pt x="203" y="172"/>
                </a:lnTo>
                <a:lnTo>
                  <a:pt x="0" y="17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 flipV="1">
            <a:off x="4650038" y="3197142"/>
            <a:ext cx="1023043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" name="Freeform 14"/>
          <p:cNvSpPr>
            <a:spLocks/>
          </p:cNvSpPr>
          <p:nvPr/>
        </p:nvSpPr>
        <p:spPr bwMode="auto">
          <a:xfrm flipH="1" flipV="1">
            <a:off x="5645290" y="1966082"/>
            <a:ext cx="975990" cy="839409"/>
          </a:xfrm>
          <a:custGeom>
            <a:avLst/>
            <a:gdLst>
              <a:gd name="T0" fmla="*/ 245 w 245"/>
              <a:gd name="T1" fmla="*/ 0 h 204"/>
              <a:gd name="T2" fmla="*/ 245 w 245"/>
              <a:gd name="T3" fmla="*/ 204 h 204"/>
              <a:gd name="T4" fmla="*/ 0 w 245"/>
              <a:gd name="T5" fmla="*/ 204 h 204"/>
              <a:gd name="T6" fmla="*/ 0 60000 65536"/>
              <a:gd name="T7" fmla="*/ 0 60000 65536"/>
              <a:gd name="T8" fmla="*/ 0 60000 65536"/>
              <a:gd name="T9" fmla="*/ 0 w 245"/>
              <a:gd name="T10" fmla="*/ 0 h 204"/>
              <a:gd name="T11" fmla="*/ 245 w 24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204">
                <a:moveTo>
                  <a:pt x="245" y="0"/>
                </a:moveTo>
                <a:lnTo>
                  <a:pt x="245" y="204"/>
                </a:lnTo>
                <a:lnTo>
                  <a:pt x="0" y="204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7041233" y="2996952"/>
            <a:ext cx="1467068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100" b="1" smtClean="0"/>
              <a:t>Chemical Synthesis</a:t>
            </a:r>
            <a:endParaRPr lang="en-US" altLang="ko-KR" sz="1100" b="1"/>
          </a:p>
        </p:txBody>
      </p:sp>
      <p:sp>
        <p:nvSpPr>
          <p:cNvPr id="63" name="Freeform 14"/>
          <p:cNvSpPr>
            <a:spLocks/>
          </p:cNvSpPr>
          <p:nvPr/>
        </p:nvSpPr>
        <p:spPr bwMode="auto">
          <a:xfrm flipH="1">
            <a:off x="5645289" y="2398741"/>
            <a:ext cx="979447" cy="800546"/>
          </a:xfrm>
          <a:custGeom>
            <a:avLst/>
            <a:gdLst>
              <a:gd name="T0" fmla="*/ 245 w 245"/>
              <a:gd name="T1" fmla="*/ 0 h 204"/>
              <a:gd name="T2" fmla="*/ 245 w 245"/>
              <a:gd name="T3" fmla="*/ 204 h 204"/>
              <a:gd name="T4" fmla="*/ 0 w 245"/>
              <a:gd name="T5" fmla="*/ 204 h 204"/>
              <a:gd name="T6" fmla="*/ 0 60000 65536"/>
              <a:gd name="T7" fmla="*/ 0 60000 65536"/>
              <a:gd name="T8" fmla="*/ 0 60000 65536"/>
              <a:gd name="T9" fmla="*/ 0 w 245"/>
              <a:gd name="T10" fmla="*/ 0 h 204"/>
              <a:gd name="T11" fmla="*/ 245 w 24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204">
                <a:moveTo>
                  <a:pt x="245" y="0"/>
                </a:moveTo>
                <a:lnTo>
                  <a:pt x="245" y="204"/>
                </a:lnTo>
                <a:lnTo>
                  <a:pt x="0" y="204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4" name="Freeform 14"/>
          <p:cNvSpPr>
            <a:spLocks/>
          </p:cNvSpPr>
          <p:nvPr/>
        </p:nvSpPr>
        <p:spPr bwMode="auto">
          <a:xfrm flipH="1">
            <a:off x="3461749" y="3229865"/>
            <a:ext cx="3203071" cy="832737"/>
          </a:xfrm>
          <a:custGeom>
            <a:avLst/>
            <a:gdLst>
              <a:gd name="T0" fmla="*/ 245 w 245"/>
              <a:gd name="T1" fmla="*/ 0 h 204"/>
              <a:gd name="T2" fmla="*/ 245 w 245"/>
              <a:gd name="T3" fmla="*/ 204 h 204"/>
              <a:gd name="T4" fmla="*/ 0 w 245"/>
              <a:gd name="T5" fmla="*/ 204 h 204"/>
              <a:gd name="T6" fmla="*/ 0 60000 65536"/>
              <a:gd name="T7" fmla="*/ 0 60000 65536"/>
              <a:gd name="T8" fmla="*/ 0 60000 65536"/>
              <a:gd name="T9" fmla="*/ 0 w 245"/>
              <a:gd name="T10" fmla="*/ 0 h 204"/>
              <a:gd name="T11" fmla="*/ 245 w 24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" h="204">
                <a:moveTo>
                  <a:pt x="245" y="0"/>
                </a:moveTo>
                <a:lnTo>
                  <a:pt x="245" y="204"/>
                </a:lnTo>
                <a:lnTo>
                  <a:pt x="0" y="204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785479" y="1772816"/>
            <a:ext cx="63354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4" tIns="0" rIns="35994" bIns="0" anchor="ctr">
            <a:spAutoFit/>
          </a:bodyPr>
          <a:lstStyle/>
          <a:p>
            <a:pPr algn="ctr" defTabSz="863427"/>
            <a:r>
              <a:rPr lang="en-US" altLang="ko-KR" sz="1200" b="1" smtClean="0">
                <a:ea typeface="HY헤드라인M" pitchFamily="18" charset="-127"/>
                <a:sym typeface="Wingdings" pitchFamily="2" charset="2"/>
              </a:rPr>
              <a:t>Storage</a:t>
            </a:r>
            <a:endParaRPr lang="en-US" altLang="ko-KR" sz="1200" b="1" baseline="-25000"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722296" y="2923945"/>
            <a:ext cx="8148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4" tIns="0" rIns="35994" bIns="0" anchor="ctr">
            <a:spAutoFit/>
          </a:bodyPr>
          <a:lstStyle/>
          <a:p>
            <a:pPr algn="ctr" defTabSz="863427"/>
            <a:r>
              <a:rPr lang="en-US" altLang="ko-KR" sz="1200" b="1" smtClean="0">
                <a:ea typeface="HY헤드라인M" pitchFamily="18" charset="-127"/>
                <a:sym typeface="Wingdings" pitchFamily="2" charset="2"/>
              </a:rPr>
              <a:t>Utilization</a:t>
            </a:r>
            <a:endParaRPr lang="en-US" altLang="ko-KR" sz="1200" b="1" baseline="-25000"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5661928" y="3673497"/>
            <a:ext cx="1007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94" tIns="0" rIns="35994" bIns="0" anchor="ctr">
            <a:spAutoFit/>
          </a:bodyPr>
          <a:lstStyle/>
          <a:p>
            <a:pPr algn="ctr" defTabSz="863427"/>
            <a:r>
              <a:rPr lang="en-US" altLang="ko-KR" sz="1200" b="1" smtClean="0">
                <a:ea typeface="HY헤드라인M" pitchFamily="18" charset="-127"/>
                <a:sym typeface="Wingdings" pitchFamily="2" charset="2"/>
              </a:rPr>
              <a:t>Utilization</a:t>
            </a:r>
            <a:br>
              <a:rPr lang="en-US" altLang="ko-KR" sz="1200" b="1" smtClean="0">
                <a:ea typeface="HY헤드라인M" pitchFamily="18" charset="-127"/>
                <a:sym typeface="Wingdings" pitchFamily="2" charset="2"/>
              </a:rPr>
            </a:br>
            <a:r>
              <a:rPr lang="en-US" altLang="ko-KR" sz="1200" b="1" smtClean="0">
                <a:ea typeface="HY헤드라인M" pitchFamily="18" charset="-127"/>
                <a:sym typeface="Wingdings" pitchFamily="2" charset="2"/>
              </a:rPr>
              <a:t>in coke oven</a:t>
            </a:r>
            <a:endParaRPr lang="en-US" altLang="ko-KR" sz="1200" b="1" baseline="-25000"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68" name="Rectangle 71"/>
          <p:cNvSpPr>
            <a:spLocks noChangeArrowheads="1"/>
          </p:cNvSpPr>
          <p:nvPr/>
        </p:nvSpPr>
        <p:spPr bwMode="auto">
          <a:xfrm>
            <a:off x="416497" y="4612528"/>
            <a:ext cx="9275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ko-KR" spc="-7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CO</a:t>
            </a:r>
            <a:r>
              <a:rPr lang="en-US" altLang="ko-KR" spc="-70" baseline="-2500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2</a:t>
            </a:r>
            <a:r>
              <a:rPr lang="en-US" altLang="ko-KR" spc="-7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 reduction potential of FINEX process</a:t>
            </a:r>
            <a:endParaRPr lang="en-US" altLang="ko-KR" spc="-7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1856656" y="5217999"/>
            <a:ext cx="1822504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dirty="0" smtClean="0">
                <a:ea typeface="HY헤드라인M" pitchFamily="18" charset="-127"/>
              </a:rPr>
              <a:t>BF</a:t>
            </a:r>
            <a:br>
              <a:rPr lang="en-US" altLang="ko-KR" sz="1400" b="1" dirty="0" smtClean="0">
                <a:ea typeface="HY헤드라인M" pitchFamily="18" charset="-127"/>
              </a:rPr>
            </a:br>
            <a:r>
              <a:rPr lang="en-US" altLang="ko-KR" sz="1200" dirty="0" smtClean="0">
                <a:ea typeface="HY헤드라인M" pitchFamily="18" charset="-127"/>
              </a:rPr>
              <a:t>(world average)</a:t>
            </a:r>
            <a:endParaRPr lang="en-US" altLang="ko-KR" sz="1200" dirty="0">
              <a:ea typeface="HY헤드라인M" pitchFamily="18" charset="-127"/>
            </a:endParaRPr>
          </a:p>
        </p:txBody>
      </p:sp>
      <p:sp>
        <p:nvSpPr>
          <p:cNvPr id="72" name="Rectangle 41"/>
          <p:cNvSpPr>
            <a:spLocks noChangeArrowheads="1"/>
          </p:cNvSpPr>
          <p:nvPr/>
        </p:nvSpPr>
        <p:spPr bwMode="auto">
          <a:xfrm rot="5400000">
            <a:off x="4664824" y="3933201"/>
            <a:ext cx="288000" cy="2880001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 rot="5400000">
            <a:off x="4619533" y="4470347"/>
            <a:ext cx="288000" cy="277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C4C4E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" name="Line 47"/>
          <p:cNvSpPr>
            <a:spLocks noChangeShapeType="1"/>
          </p:cNvSpPr>
          <p:nvPr/>
        </p:nvSpPr>
        <p:spPr bwMode="auto">
          <a:xfrm rot="5400000">
            <a:off x="2692423" y="5833594"/>
            <a:ext cx="1352803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6" name="Rectangle 29"/>
          <p:cNvSpPr>
            <a:spLocks noChangeArrowheads="1"/>
          </p:cNvSpPr>
          <p:nvPr/>
        </p:nvSpPr>
        <p:spPr bwMode="auto">
          <a:xfrm>
            <a:off x="1856656" y="5756601"/>
            <a:ext cx="1822504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smtClean="0">
                <a:ea typeface="HY헤드라인M" pitchFamily="18" charset="-127"/>
              </a:rPr>
              <a:t>FINEX</a:t>
            </a:r>
            <a:r>
              <a:rPr lang="en-US" altLang="ko-KR" sz="1200" smtClean="0">
                <a:ea typeface="HY헤드라인M" pitchFamily="18" charset="-127"/>
              </a:rPr>
              <a:t>)</a:t>
            </a:r>
            <a:endParaRPr lang="en-US" altLang="ko-KR" sz="1200">
              <a:ea typeface="HY헤드라인M" pitchFamily="18" charset="-127"/>
            </a:endParaRP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1856656" y="6097577"/>
            <a:ext cx="1822504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400" b="1" smtClean="0">
                <a:ea typeface="HY헤드라인M" pitchFamily="18" charset="-127"/>
              </a:rPr>
              <a:t>FINEX</a:t>
            </a:r>
            <a:br>
              <a:rPr lang="en-US" altLang="ko-KR" sz="1400" b="1" smtClean="0">
                <a:ea typeface="HY헤드라인M" pitchFamily="18" charset="-127"/>
              </a:rPr>
            </a:br>
            <a:r>
              <a:rPr lang="en-US" altLang="ko-KR" sz="1200" smtClean="0">
                <a:ea typeface="HY헤드라인M" pitchFamily="18" charset="-127"/>
              </a:rPr>
              <a:t>(with CCS&amp;U)</a:t>
            </a:r>
            <a:endParaRPr lang="en-US" altLang="ko-KR" sz="1200">
              <a:ea typeface="HY헤드라인M" pitchFamily="18" charset="-127"/>
            </a:endParaRPr>
          </a:p>
        </p:txBody>
      </p:sp>
      <p:sp>
        <p:nvSpPr>
          <p:cNvPr id="78" name="Rectangle 42"/>
          <p:cNvSpPr>
            <a:spLocks noChangeArrowheads="1"/>
          </p:cNvSpPr>
          <p:nvPr/>
        </p:nvSpPr>
        <p:spPr bwMode="auto">
          <a:xfrm rot="5400000">
            <a:off x="3962402" y="5593365"/>
            <a:ext cx="288000" cy="1440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C4C4E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9" name="Text Box 44"/>
          <p:cNvSpPr txBox="1">
            <a:spLocks noChangeArrowheads="1"/>
          </p:cNvSpPr>
          <p:nvPr/>
        </p:nvSpPr>
        <p:spPr bwMode="auto">
          <a:xfrm>
            <a:off x="6338078" y="5265497"/>
            <a:ext cx="3125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3427" latinLnBrk="0"/>
            <a:r>
              <a:rPr lang="en-US" altLang="ko-KR" sz="1400" b="1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6300897" y="5725734"/>
            <a:ext cx="208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3427" latinLnBrk="0"/>
            <a:r>
              <a:rPr lang="en-US" altLang="ko-KR" sz="1400" b="1" smtClean="0">
                <a:solidFill>
                  <a:schemeClr val="accent2"/>
                </a:solidFill>
              </a:rPr>
              <a:t>98</a:t>
            </a:r>
            <a:endParaRPr lang="en-US" altLang="ko-KR" sz="1400" b="1">
              <a:solidFill>
                <a:schemeClr val="accent2"/>
              </a:solidFill>
            </a:endParaRPr>
          </a:p>
        </p:txBody>
      </p:sp>
      <p:sp>
        <p:nvSpPr>
          <p:cNvPr id="81" name="Text Box 44"/>
          <p:cNvSpPr txBox="1">
            <a:spLocks noChangeArrowheads="1"/>
          </p:cNvSpPr>
          <p:nvPr/>
        </p:nvSpPr>
        <p:spPr bwMode="auto">
          <a:xfrm>
            <a:off x="4974196" y="6213395"/>
            <a:ext cx="2083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63427" latinLnBrk="0"/>
            <a:r>
              <a:rPr lang="en-US" altLang="ko-KR" sz="1400" b="1" smtClean="0">
                <a:solidFill>
                  <a:schemeClr val="accent2"/>
                </a:solidFill>
              </a:rPr>
              <a:t>55</a:t>
            </a:r>
            <a:endParaRPr lang="en-US" altLang="ko-KR" sz="1400" b="1">
              <a:solidFill>
                <a:schemeClr val="accent2"/>
              </a:solidFill>
            </a:endParaRPr>
          </a:p>
        </p:txBody>
      </p:sp>
      <p:sp>
        <p:nvSpPr>
          <p:cNvPr id="82" name="Rectangle 64"/>
          <p:cNvSpPr>
            <a:spLocks noChangeArrowheads="1"/>
          </p:cNvSpPr>
          <p:nvPr/>
        </p:nvSpPr>
        <p:spPr bwMode="auto">
          <a:xfrm>
            <a:off x="5166408" y="4143382"/>
            <a:ext cx="164398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5994" tIns="0" rIns="35994" bIns="0" anchor="ctr">
            <a:spAutoFit/>
          </a:bodyPr>
          <a:lstStyle/>
          <a:p>
            <a:pPr algn="ctr" defTabSz="863427"/>
            <a:r>
              <a:rPr lang="en-US" altLang="ko-KR" sz="1100" dirty="0" smtClean="0">
                <a:ea typeface="HY헤드라인M" pitchFamily="18" charset="-127"/>
                <a:sym typeface="Wingdings" pitchFamily="2" charset="2"/>
              </a:rPr>
              <a:t>(tested in demo plant)</a:t>
            </a:r>
            <a:endParaRPr lang="en-US" altLang="ko-KR" sz="1100" baseline="-25000" dirty="0"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28464" y="116632"/>
            <a:ext cx="8280920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Reduction Activities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5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28464" y="116632"/>
            <a:ext cx="6480720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Summary</a:t>
            </a:r>
            <a:endParaRPr lang="en-US" altLang="ko-KR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35"/>
          <p:cNvGrpSpPr/>
          <p:nvPr/>
        </p:nvGrpSpPr>
        <p:grpSpPr>
          <a:xfrm>
            <a:off x="344505" y="1214422"/>
            <a:ext cx="9466280" cy="959237"/>
            <a:chOff x="344504" y="1596637"/>
            <a:chExt cx="9466280" cy="959237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574645" y="1596637"/>
              <a:ext cx="9236139" cy="9592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altLang="ko-KR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Over the past 30 years POSCO has placed a strong emphasis on improving </a:t>
              </a:r>
            </a:p>
            <a:p>
              <a:pPr>
                <a:spcAft>
                  <a:spcPts val="500"/>
                </a:spcAft>
              </a:pPr>
              <a:r>
                <a:rPr lang="en-US" altLang="ko-KR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the energy efficiency of manufacturing processes and steel products -- </a:t>
              </a:r>
            </a:p>
            <a:p>
              <a:pPr>
                <a:spcAft>
                  <a:spcPts val="500"/>
                </a:spcAft>
              </a:pPr>
              <a:r>
                <a:rPr lang="en-US" altLang="ko-KR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indicating a very limited potential to reduce CO</a:t>
              </a:r>
              <a:r>
                <a:rPr lang="en-US" altLang="ko-KR" baseline="-25000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2</a:t>
              </a:r>
              <a:r>
                <a:rPr lang="en-US" altLang="ko-KR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 with existing technologies </a:t>
              </a:r>
            </a:p>
          </p:txBody>
        </p:sp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344504" y="172976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lnSpc>
                  <a:spcPct val="120000"/>
                </a:lnSpc>
                <a:defRPr/>
              </a:pPr>
              <a:endParaRPr lang="ko-KR" altLang="en-US" sz="11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굴림"/>
                <a:cs typeface="Arial" pitchFamily="34" charset="0"/>
              </a:endParaRPr>
            </a:p>
          </p:txBody>
        </p:sp>
      </p:grpSp>
      <p:grpSp>
        <p:nvGrpSpPr>
          <p:cNvPr id="4" name="그룹 35"/>
          <p:cNvGrpSpPr/>
          <p:nvPr/>
        </p:nvGrpSpPr>
        <p:grpSpPr>
          <a:xfrm>
            <a:off x="344505" y="3929066"/>
            <a:ext cx="9466280" cy="959237"/>
            <a:chOff x="344504" y="1596637"/>
            <a:chExt cx="9466280" cy="959237"/>
          </a:xfrm>
        </p:grpSpPr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574645" y="1596637"/>
              <a:ext cx="9236139" cy="9592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altLang="ko-KR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By recognizing these challenges, POSCO is currently working on </a:t>
              </a:r>
            </a:p>
            <a:p>
              <a:pPr>
                <a:spcAft>
                  <a:spcPts val="500"/>
                </a:spcAft>
              </a:pPr>
              <a:r>
                <a:rPr lang="en-US" altLang="ko-KR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company’s mid- to long-term strategies to cope with tightening carbon</a:t>
              </a:r>
            </a:p>
            <a:p>
              <a:pPr>
                <a:spcAft>
                  <a:spcPts val="500"/>
                </a:spcAft>
              </a:pPr>
              <a:r>
                <a:rPr lang="en-US" altLang="ko-KR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regulations at home and abroad.</a:t>
              </a:r>
            </a:p>
          </p:txBody>
        </p:sp>
        <p:sp>
          <p:nvSpPr>
            <p:cNvPr id="66" name="AutoShape 50"/>
            <p:cNvSpPr>
              <a:spLocks noChangeArrowheads="1"/>
            </p:cNvSpPr>
            <p:nvPr/>
          </p:nvSpPr>
          <p:spPr bwMode="auto">
            <a:xfrm>
              <a:off x="344504" y="172976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lnSpc>
                  <a:spcPct val="120000"/>
                </a:lnSpc>
                <a:defRPr/>
              </a:pPr>
              <a:endParaRPr lang="ko-KR" altLang="en-US" sz="11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굴림"/>
                <a:cs typeface="Arial" pitchFamily="34" charset="0"/>
              </a:endParaRPr>
            </a:p>
          </p:txBody>
        </p:sp>
      </p:grpSp>
      <p:grpSp>
        <p:nvGrpSpPr>
          <p:cNvPr id="20" name="그룹 35"/>
          <p:cNvGrpSpPr/>
          <p:nvPr/>
        </p:nvGrpSpPr>
        <p:grpSpPr>
          <a:xfrm>
            <a:off x="344505" y="2571744"/>
            <a:ext cx="9466280" cy="959237"/>
            <a:chOff x="344504" y="1596637"/>
            <a:chExt cx="9466280" cy="959237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74645" y="1596637"/>
              <a:ext cx="9236139" cy="9592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altLang="ko-KR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It will be difficult and expensive to reach 2030 emissions target and</a:t>
              </a:r>
            </a:p>
            <a:p>
              <a:pPr>
                <a:spcAft>
                  <a:spcPts val="500"/>
                </a:spcAft>
              </a:pPr>
              <a:r>
                <a:rPr lang="en-US" altLang="ko-KR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impossible to achieve the deeper emission reductions without </a:t>
              </a:r>
            </a:p>
            <a:p>
              <a:pPr>
                <a:spcAft>
                  <a:spcPts val="500"/>
                </a:spcAft>
              </a:pPr>
              <a:r>
                <a:rPr lang="en-US" altLang="ko-KR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breakthrough technologies thereafter.</a:t>
              </a:r>
            </a:p>
          </p:txBody>
        </p:sp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344504" y="172976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lnSpc>
                  <a:spcPct val="120000"/>
                </a:lnSpc>
                <a:defRPr/>
              </a:pPr>
              <a:endParaRPr lang="ko-KR" altLang="en-US" sz="11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굴림"/>
                <a:cs typeface="Arial" pitchFamily="34" charset="0"/>
              </a:endParaRPr>
            </a:p>
          </p:txBody>
        </p:sp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74646" y="5331503"/>
            <a:ext cx="9236139" cy="9592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8000" tIns="0" rIns="18000" bIns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ko-KR" dirty="0" smtClean="0">
                <a:solidFill>
                  <a:srgbClr val="333333"/>
                </a:solidFill>
                <a:latin typeface="Arial" pitchFamily="34" charset="0"/>
                <a:ea typeface="굴림" charset="-127"/>
                <a:cs typeface="Arial" pitchFamily="34" charset="0"/>
              </a:rPr>
              <a:t>POSCO will continue to play a leadership role in addressing climate change </a:t>
            </a:r>
          </a:p>
          <a:p>
            <a:pPr>
              <a:spcAft>
                <a:spcPts val="500"/>
              </a:spcAft>
            </a:pPr>
            <a:r>
              <a:rPr lang="en-US" altLang="ko-KR" dirty="0" smtClean="0">
                <a:solidFill>
                  <a:srgbClr val="333333"/>
                </a:solidFill>
                <a:latin typeface="Arial" pitchFamily="34" charset="0"/>
                <a:ea typeface="굴림" charset="-127"/>
                <a:cs typeface="Arial" pitchFamily="34" charset="0"/>
              </a:rPr>
              <a:t>through the application of a number of innovative technologies to </a:t>
            </a:r>
          </a:p>
          <a:p>
            <a:pPr>
              <a:spcAft>
                <a:spcPts val="500"/>
              </a:spcAft>
            </a:pPr>
            <a:r>
              <a:rPr lang="en-US" altLang="ko-KR" dirty="0" smtClean="0">
                <a:solidFill>
                  <a:srgbClr val="333333"/>
                </a:solidFill>
                <a:latin typeface="Arial" pitchFamily="34" charset="0"/>
                <a:ea typeface="굴림" charset="-127"/>
                <a:cs typeface="Arial" pitchFamily="34" charset="0"/>
              </a:rPr>
              <a:t>our manufacturing processes. </a:t>
            </a:r>
          </a:p>
        </p:txBody>
      </p:sp>
      <p:sp>
        <p:nvSpPr>
          <p:cNvPr id="26" name="AutoShape 50"/>
          <p:cNvSpPr>
            <a:spLocks noChangeArrowheads="1"/>
          </p:cNvSpPr>
          <p:nvPr/>
        </p:nvSpPr>
        <p:spPr bwMode="auto">
          <a:xfrm>
            <a:off x="344505" y="5404811"/>
            <a:ext cx="144000" cy="144000"/>
          </a:xfrm>
          <a:prstGeom prst="roundRect">
            <a:avLst>
              <a:gd name="adj" fmla="val 24894"/>
            </a:avLst>
          </a:prstGeom>
          <a:solidFill>
            <a:srgbClr val="4F81BD"/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54000" tIns="10800" rIns="54000" bIns="10800" anchor="ctr"/>
          <a:lstStyle/>
          <a:p>
            <a:pPr algn="ctr" latinLnBrk="0">
              <a:lnSpc>
                <a:spcPct val="120000"/>
              </a:lnSpc>
              <a:defRPr/>
            </a:pPr>
            <a:endParaRPr lang="ko-KR" altLang="en-US" sz="1100" ker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굴림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28464" y="116632"/>
            <a:ext cx="6480720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Korea’s steel Industry</a:t>
            </a:r>
            <a:endParaRPr lang="en-US" altLang="ko-KR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35"/>
          <p:cNvGrpSpPr/>
          <p:nvPr/>
        </p:nvGrpSpPr>
        <p:grpSpPr>
          <a:xfrm>
            <a:off x="344505" y="1043444"/>
            <a:ext cx="9412797" cy="997196"/>
            <a:chOff x="344504" y="1596637"/>
            <a:chExt cx="9412797" cy="997196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21162" y="1596637"/>
              <a:ext cx="9236139" cy="99719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Since the opening of POSCO in 1973, </a:t>
              </a:r>
              <a:b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</a:b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Korea has become the world’s 6</a:t>
              </a:r>
              <a:r>
                <a:rPr lang="en-US" altLang="ko-KR" b="1" baseline="30000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th</a:t>
              </a: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 largest steel producing nation in 2015 </a:t>
              </a:r>
              <a:b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</a:b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with 68.6 million tons</a:t>
              </a:r>
              <a:endParaRPr lang="ko-KR" altLang="en-US" b="1" dirty="0" smtClean="0">
                <a:solidFill>
                  <a:srgbClr val="333333"/>
                </a:solidFill>
                <a:latin typeface="Arial" pitchFamily="34" charset="0"/>
                <a:ea typeface="굴림" charset="-127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21" name="AutoShape 50"/>
            <p:cNvSpPr>
              <a:spLocks noChangeArrowheads="1"/>
            </p:cNvSpPr>
            <p:nvPr/>
          </p:nvSpPr>
          <p:spPr bwMode="auto">
            <a:xfrm>
              <a:off x="344504" y="1714335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lnSpc>
                  <a:spcPct val="120000"/>
                </a:lnSpc>
                <a:defRPr/>
              </a:pPr>
              <a:endParaRPr lang="ko-KR" altLang="en-US" sz="12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grpSp>
        <p:nvGrpSpPr>
          <p:cNvPr id="3" name="그룹 35"/>
          <p:cNvGrpSpPr/>
          <p:nvPr/>
        </p:nvGrpSpPr>
        <p:grpSpPr>
          <a:xfrm>
            <a:off x="344505" y="2404582"/>
            <a:ext cx="9412797" cy="664797"/>
            <a:chOff x="344504" y="1596637"/>
            <a:chExt cx="9412797" cy="664797"/>
          </a:xfrm>
        </p:grpSpPr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21162" y="1596637"/>
              <a:ext cx="9236139" cy="6647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In 1970, Korea produced 0.1% of crude steel in the world and </a:t>
              </a:r>
              <a:b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</a:b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the production increased to 3.0% in 1990, 5.1% in 2000 and 4.3% in 2016.</a:t>
              </a:r>
              <a:endParaRPr lang="ko-KR" altLang="en-US" b="1" dirty="0" smtClean="0">
                <a:solidFill>
                  <a:srgbClr val="333333"/>
                </a:solidFill>
                <a:latin typeface="Arial" pitchFamily="34" charset="0"/>
                <a:ea typeface="굴림" charset="-127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27" name="AutoShape 50"/>
            <p:cNvSpPr>
              <a:spLocks noChangeArrowheads="1"/>
            </p:cNvSpPr>
            <p:nvPr/>
          </p:nvSpPr>
          <p:spPr bwMode="auto">
            <a:xfrm>
              <a:off x="344504" y="172976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lnSpc>
                  <a:spcPct val="120000"/>
                </a:lnSpc>
                <a:defRPr/>
              </a:pPr>
              <a:endParaRPr lang="ko-KR" altLang="en-US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grpSp>
        <p:nvGrpSpPr>
          <p:cNvPr id="4" name="그룹 35"/>
          <p:cNvGrpSpPr/>
          <p:nvPr/>
        </p:nvGrpSpPr>
        <p:grpSpPr>
          <a:xfrm>
            <a:off x="342705" y="5764599"/>
            <a:ext cx="9412797" cy="664797"/>
            <a:chOff x="344504" y="1630821"/>
            <a:chExt cx="9412797" cy="664797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521162" y="1630821"/>
              <a:ext cx="9236139" cy="6647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The per capita consumption of steel is also No. 1 in the world with 1,130kg in 2016 which exceeds 500kg of Germany, 493kg of Japan and 493kg of China</a:t>
              </a:r>
              <a:endParaRPr lang="ko-KR" altLang="en-US" b="1" dirty="0" smtClean="0">
                <a:solidFill>
                  <a:srgbClr val="333333"/>
                </a:solidFill>
                <a:latin typeface="Arial" pitchFamily="34" charset="0"/>
                <a:ea typeface="굴림" charset="-127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31" name="AutoShape 50"/>
            <p:cNvSpPr>
              <a:spLocks noChangeArrowheads="1"/>
            </p:cNvSpPr>
            <p:nvPr/>
          </p:nvSpPr>
          <p:spPr bwMode="auto">
            <a:xfrm>
              <a:off x="344504" y="172976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lnSpc>
                  <a:spcPct val="120000"/>
                </a:lnSpc>
                <a:defRPr/>
              </a:pPr>
              <a:endParaRPr lang="ko-KR" altLang="en-US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5" y="3214684"/>
            <a:ext cx="91440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직사각형 31"/>
          <p:cNvSpPr/>
          <p:nvPr/>
        </p:nvSpPr>
        <p:spPr>
          <a:xfrm>
            <a:off x="523844" y="5183043"/>
            <a:ext cx="9072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Worldsteel</a:t>
            </a:r>
            <a:r>
              <a:rPr lang="en-US" sz="1000" dirty="0" smtClean="0"/>
              <a:t>, (   ) shows the production share in the world. Korean Steel Industry’s crude steel production share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295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5"/>
          <p:cNvGrpSpPr/>
          <p:nvPr/>
        </p:nvGrpSpPr>
        <p:grpSpPr>
          <a:xfrm>
            <a:off x="344505" y="1077628"/>
            <a:ext cx="9412797" cy="1329595"/>
            <a:chOff x="344504" y="1630821"/>
            <a:chExt cx="9412797" cy="132959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21162" y="1630821"/>
              <a:ext cx="9236139" cy="13295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The steel industry is the key industry with high impact on the inter-industries and has played a crucial role in the economic growth of Korea </a:t>
              </a:r>
              <a:b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</a:b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by steadily providing materials </a:t>
              </a:r>
              <a:b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</a:b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to demand industry such as automobile, shipbuilding and construction</a:t>
              </a:r>
              <a:endParaRPr lang="ko-KR" altLang="en-US" b="1" dirty="0" smtClean="0">
                <a:solidFill>
                  <a:srgbClr val="333333"/>
                </a:solidFill>
                <a:latin typeface="Arial" pitchFamily="34" charset="0"/>
                <a:ea typeface="굴림" charset="-127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21" name="AutoShape 50"/>
            <p:cNvSpPr>
              <a:spLocks noChangeArrowheads="1"/>
            </p:cNvSpPr>
            <p:nvPr/>
          </p:nvSpPr>
          <p:spPr bwMode="auto">
            <a:xfrm>
              <a:off x="344504" y="1714335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lnSpc>
                  <a:spcPct val="120000"/>
                </a:lnSpc>
                <a:defRPr/>
              </a:pPr>
              <a:endParaRPr lang="ko-KR" altLang="en-US" sz="11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grpSp>
        <p:nvGrpSpPr>
          <p:cNvPr id="3" name="그룹 35"/>
          <p:cNvGrpSpPr/>
          <p:nvPr/>
        </p:nvGrpSpPr>
        <p:grpSpPr>
          <a:xfrm>
            <a:off x="342705" y="2830328"/>
            <a:ext cx="9412797" cy="634276"/>
            <a:chOff x="344504" y="1630821"/>
            <a:chExt cx="9412797" cy="634276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521162" y="1630821"/>
              <a:ext cx="9236139" cy="63427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The contribution of steel industry to the national economy is 1.5% of GDP and</a:t>
              </a:r>
            </a:p>
            <a:p>
              <a:pPr>
                <a:lnSpc>
                  <a:spcPct val="12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4.9% of total export. </a:t>
              </a:r>
              <a:endParaRPr lang="ko-KR" altLang="en-US" b="1" dirty="0" smtClean="0">
                <a:solidFill>
                  <a:srgbClr val="333333"/>
                </a:solidFill>
                <a:latin typeface="Arial" pitchFamily="34" charset="0"/>
                <a:ea typeface="굴림" charset="-127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31" name="AutoShape 50"/>
            <p:cNvSpPr>
              <a:spLocks noChangeArrowheads="1"/>
            </p:cNvSpPr>
            <p:nvPr/>
          </p:nvSpPr>
          <p:spPr bwMode="auto">
            <a:xfrm>
              <a:off x="344504" y="172976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lnSpc>
                  <a:spcPct val="120000"/>
                </a:lnSpc>
                <a:defRPr/>
              </a:pPr>
              <a:endParaRPr lang="ko-KR" altLang="en-US" sz="11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7" y="3714752"/>
            <a:ext cx="9144064" cy="21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직사각형 15"/>
          <p:cNvSpPr/>
          <p:nvPr/>
        </p:nvSpPr>
        <p:spPr>
          <a:xfrm>
            <a:off x="380969" y="5957848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Data is based on employment in steel industry within the manufacturing industry in 2014</a:t>
            </a:r>
            <a:br>
              <a:rPr lang="en-US" sz="1000" dirty="0" smtClean="0"/>
            </a:br>
            <a:r>
              <a:rPr lang="en-US" sz="1000" dirty="0" smtClean="0"/>
              <a:t>Data: the Bank of Korea, National Statistical Office, the Korea Development Bank, Korea International Trade Association</a:t>
            </a:r>
            <a:endParaRPr lang="ko-KR" altLang="en-US" sz="1000" dirty="0"/>
          </a:p>
        </p:txBody>
      </p:sp>
      <p:sp>
        <p:nvSpPr>
          <p:cNvPr id="11" name="직사각형 10"/>
          <p:cNvSpPr/>
          <p:nvPr/>
        </p:nvSpPr>
        <p:spPr>
          <a:xfrm>
            <a:off x="128464" y="116632"/>
            <a:ext cx="6480720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Korea’s steel Industry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차트 11"/>
          <p:cNvGraphicFramePr/>
          <p:nvPr/>
        </p:nvGraphicFramePr>
        <p:xfrm>
          <a:off x="5095877" y="785794"/>
          <a:ext cx="4619625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차트 12"/>
          <p:cNvGraphicFramePr/>
          <p:nvPr/>
        </p:nvGraphicFramePr>
        <p:xfrm>
          <a:off x="452406" y="928670"/>
          <a:ext cx="45720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95284" y="1214423"/>
            <a:ext cx="379069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8000" tIns="0" rIns="18000" bIns="0">
            <a:spAutoFit/>
          </a:bodyPr>
          <a:lstStyle/>
          <a:p>
            <a:pPr algn="ctr">
              <a:lnSpc>
                <a:spcPct val="120000"/>
              </a:lnSpc>
              <a:spcAft>
                <a:spcPct val="0"/>
              </a:spcAft>
              <a:buClr>
                <a:srgbClr val="808080"/>
              </a:buClr>
            </a:pPr>
            <a:r>
              <a:rPr lang="en-US" altLang="ko-KR" sz="2000" b="1" dirty="0" smtClean="0">
                <a:solidFill>
                  <a:srgbClr val="333333"/>
                </a:solidFill>
                <a:latin typeface="Arial" pitchFamily="34" charset="0"/>
                <a:ea typeface="굴림" charset="-127"/>
                <a:cs typeface="Arial" pitchFamily="34" charset="0"/>
              </a:rPr>
              <a:t>Energy Consumption (2016)</a:t>
            </a:r>
            <a:endParaRPr lang="ko-KR" altLang="en-US" sz="2000" b="1" dirty="0" smtClean="0">
              <a:solidFill>
                <a:srgbClr val="333333"/>
              </a:solidFill>
              <a:latin typeface="Arial" pitchFamily="34" charset="0"/>
              <a:ea typeface="굴림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24505" y="1214422"/>
            <a:ext cx="379069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8000" tIns="0" rIns="18000" bIns="0">
            <a:spAutoFit/>
          </a:bodyPr>
          <a:lstStyle/>
          <a:p>
            <a:pPr algn="ctr">
              <a:lnSpc>
                <a:spcPct val="120000"/>
              </a:lnSpc>
              <a:spcAft>
                <a:spcPct val="0"/>
              </a:spcAft>
              <a:buClr>
                <a:srgbClr val="808080"/>
              </a:buClr>
            </a:pPr>
            <a:r>
              <a:rPr lang="en-US" altLang="ko-KR" sz="2000" b="1" dirty="0" smtClean="0">
                <a:solidFill>
                  <a:srgbClr val="333333"/>
                </a:solidFill>
                <a:latin typeface="Arial" pitchFamily="34" charset="0"/>
                <a:ea typeface="굴림" charset="-127"/>
                <a:cs typeface="Arial" pitchFamily="34" charset="0"/>
              </a:rPr>
              <a:t>GHGs Emission (2016)</a:t>
            </a:r>
            <a:endParaRPr lang="ko-KR" altLang="en-US" sz="2000" b="1" dirty="0" smtClean="0">
              <a:solidFill>
                <a:srgbClr val="333333"/>
              </a:solidFill>
              <a:latin typeface="Arial" pitchFamily="34" charset="0"/>
              <a:ea typeface="굴림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81034" y="5875400"/>
            <a:ext cx="53578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spc="-30" dirty="0" smtClean="0"/>
              <a:t>Data is based on national energy balance of Korea Energy Economics Institute.</a:t>
            </a:r>
          </a:p>
          <a:p>
            <a:r>
              <a:rPr lang="en-US" altLang="ko-KR" sz="900" spc="-30" dirty="0" smtClean="0"/>
              <a:t>Transportation, </a:t>
            </a:r>
            <a:r>
              <a:rPr lang="en-US" sz="900" spc="-30" dirty="0" smtClean="0">
                <a:solidFill>
                  <a:srgbClr val="000000"/>
                </a:solidFill>
              </a:rPr>
              <a:t>Residential, Commercial, Public Sector’s consumptions are not included.</a:t>
            </a:r>
          </a:p>
          <a:p>
            <a:r>
              <a:rPr lang="en-US" altLang="ko-KR" sz="900" spc="-30" dirty="0" smtClean="0">
                <a:solidFill>
                  <a:srgbClr val="000000"/>
                </a:solidFill>
              </a:rPr>
              <a:t>Non-energy use consumptions such as </a:t>
            </a:r>
            <a:r>
              <a:rPr lang="en-US" sz="900" spc="-30" dirty="0" smtClean="0"/>
              <a:t>Naphtha are not included.</a:t>
            </a:r>
            <a:r>
              <a:rPr lang="en-US" altLang="ko-KR" sz="900" spc="-30" dirty="0" smtClean="0"/>
              <a:t> </a:t>
            </a:r>
            <a:endParaRPr lang="ko-KR" altLang="en-US" sz="900" spc="-30" dirty="0"/>
          </a:p>
        </p:txBody>
      </p:sp>
      <p:sp>
        <p:nvSpPr>
          <p:cNvPr id="25" name="직사각형 24"/>
          <p:cNvSpPr/>
          <p:nvPr/>
        </p:nvSpPr>
        <p:spPr>
          <a:xfrm>
            <a:off x="5429289" y="5875398"/>
            <a:ext cx="45958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spc="-30" dirty="0" smtClean="0"/>
              <a:t>Data is based on </a:t>
            </a:r>
            <a:r>
              <a:rPr lang="en-US" sz="900" dirty="0" smtClean="0"/>
              <a:t>Greenhouse Gas Inventory and Research Center database</a:t>
            </a:r>
            <a:r>
              <a:rPr lang="en-US" sz="900" spc="-30" dirty="0" smtClean="0"/>
              <a:t>.</a:t>
            </a:r>
            <a:endParaRPr lang="ko-KR" altLang="en-US" sz="900" spc="-30" dirty="0"/>
          </a:p>
        </p:txBody>
      </p:sp>
      <p:sp>
        <p:nvSpPr>
          <p:cNvPr id="9" name="직사각형 8"/>
          <p:cNvSpPr/>
          <p:nvPr/>
        </p:nvSpPr>
        <p:spPr>
          <a:xfrm>
            <a:off x="128464" y="116632"/>
            <a:ext cx="6480720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Korea’s steel Industry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5"/>
          <p:cNvGrpSpPr/>
          <p:nvPr/>
        </p:nvGrpSpPr>
        <p:grpSpPr>
          <a:xfrm>
            <a:off x="344505" y="1008114"/>
            <a:ext cx="9412797" cy="461665"/>
            <a:chOff x="344504" y="1596637"/>
            <a:chExt cx="9412797" cy="461665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21162" y="1596637"/>
              <a:ext cx="923613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 POSCO</a:t>
              </a:r>
              <a:r>
                <a:rPr lang="en-US" altLang="ko-KR" sz="2000" b="1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, the history of Korean steel industry built from literally "NOTHING</a:t>
              </a:r>
              <a:r>
                <a:rPr lang="en-US" altLang="ko-KR" sz="2000" b="1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"</a:t>
              </a:r>
              <a:endParaRPr lang="ko-KR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16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12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0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310" y="2062893"/>
            <a:ext cx="4313565" cy="192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95720" y="2096224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5420A"/>
            </a:outerShdw>
          </a:effec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  <a:defRPr/>
            </a:pPr>
            <a:r>
              <a:rPr lang="en-US" altLang="ko-KR" b="1" dirty="0" smtClean="0">
                <a:solidFill>
                  <a:srgbClr val="FFFFFF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2017</a:t>
            </a:r>
            <a:endParaRPr lang="en-US" altLang="ko-KR" b="1" dirty="0">
              <a:solidFill>
                <a:srgbClr val="FFFFFF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28568" y="2605047"/>
            <a:ext cx="4318194" cy="12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</a:pPr>
            <a:r>
              <a:rPr lang="ko-KR" altLang="en-US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○ </a:t>
            </a:r>
            <a: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Steel Production </a:t>
            </a:r>
            <a:r>
              <a:rPr lang="en-US" altLang="ko-KR" sz="1600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: Top 5</a:t>
            </a:r>
            <a:r>
              <a:rPr lang="en-US" altLang="ko-KR" sz="1600" baseline="30000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th</a:t>
            </a:r>
            <a:r>
              <a:rPr lang="en-US" altLang="ko-KR" sz="1400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(37.5 Mt)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</a:pPr>
            <a:r>
              <a:rPr lang="ko-KR" altLang="en-US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○ </a:t>
            </a:r>
            <a: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Products</a:t>
            </a:r>
            <a:r>
              <a:rPr lang="en-US" altLang="ko-KR" sz="1600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: Hot &amp; Cold Coil, Stainless steel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</a:pPr>
            <a:r>
              <a:rPr lang="ko-KR" altLang="en-US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○ </a:t>
            </a:r>
            <a: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Employees </a:t>
            </a:r>
            <a:r>
              <a:rPr lang="en-US" altLang="ko-KR" sz="1600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: 17,000</a:t>
            </a:r>
            <a:endParaRPr lang="en-US" altLang="ko-KR" sz="1600" dirty="0">
              <a:solidFill>
                <a:srgbClr val="333333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pic>
        <p:nvPicPr>
          <p:cNvPr id="13" name="Picture 2" descr="0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153" y="4066070"/>
            <a:ext cx="4320480" cy="21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464538" y="4125672"/>
            <a:ext cx="147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5420A"/>
            </a:outerShdw>
          </a:effectLst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  <a:defRPr/>
            </a:pPr>
            <a:r>
              <a:rPr lang="en-US" altLang="ko-KR" b="1" dirty="0" smtClean="0">
                <a:solidFill>
                  <a:srgbClr val="FFFFFF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Evaluations</a:t>
            </a:r>
            <a:endParaRPr lang="ko-KR" altLang="en-US" b="1" dirty="0">
              <a:solidFill>
                <a:srgbClr val="FFFFFF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28568" y="4583171"/>
            <a:ext cx="4410778" cy="152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</a:pPr>
            <a:r>
              <a:rPr lang="ko-KR" altLang="en-US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○ </a:t>
            </a:r>
            <a: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Global </a:t>
            </a:r>
            <a:r>
              <a:rPr lang="en-US" altLang="ko-KR" sz="1600" b="1" dirty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t</a:t>
            </a:r>
            <a: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op </a:t>
            </a:r>
            <a:r>
              <a:rPr lang="en-US" altLang="ko-KR" sz="1600" b="1" dirty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100 </a:t>
            </a:r>
            <a: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company </a:t>
            </a:r>
            <a:r>
              <a:rPr lang="en-US" altLang="ko-KR" sz="1600" b="1" dirty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by DAVOS</a:t>
            </a:r>
            <a:endParaRPr lang="en-US" altLang="ko-KR" sz="1600" b="1" dirty="0" smtClean="0">
              <a:solidFill>
                <a:srgbClr val="333333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</a:pPr>
            <a:r>
              <a:rPr lang="ko-KR" altLang="en-US" sz="1600" b="1" dirty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○ </a:t>
            </a:r>
            <a: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Best company for 13 yrs </a:t>
            </a:r>
            <a:r>
              <a:rPr lang="en-US" altLang="ko-KR" sz="1600" b="1" dirty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by Dow </a:t>
            </a:r>
            <a: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jones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</a:pPr>
            <a:r>
              <a:rPr lang="ko-KR" altLang="en-US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○ </a:t>
            </a:r>
            <a: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Best company in steelmakers for 9 yrs</a:t>
            </a:r>
            <a:b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</a:br>
            <a:r>
              <a:rPr lang="en-US" altLang="ko-KR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rPr>
              <a:t>    by *WSD</a:t>
            </a:r>
            <a:endParaRPr lang="ko-KR" altLang="en-US" sz="1600" b="1" dirty="0">
              <a:solidFill>
                <a:srgbClr val="333333"/>
              </a:solidFill>
              <a:latin typeface="Arial" panose="020B0604020202020204" pitchFamily="34" charset="0"/>
              <a:ea typeface="HY헤드라인M" pitchFamily="18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1314" y="5746187"/>
            <a:ext cx="2462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*WSD : World steel dynamics</a:t>
            </a:r>
            <a:endParaRPr lang="ko-KR" altLang="en-US" sz="1200" dirty="0"/>
          </a:p>
        </p:txBody>
      </p:sp>
      <p:grpSp>
        <p:nvGrpSpPr>
          <p:cNvPr id="19" name="그룹 18"/>
          <p:cNvGrpSpPr/>
          <p:nvPr/>
        </p:nvGrpSpPr>
        <p:grpSpPr>
          <a:xfrm>
            <a:off x="442494" y="2060848"/>
            <a:ext cx="4562792" cy="4150568"/>
            <a:chOff x="691087" y="2204813"/>
            <a:chExt cx="3955706" cy="4392488"/>
          </a:xfrm>
        </p:grpSpPr>
        <p:pic>
          <p:nvPicPr>
            <p:cNvPr id="21" name="Picture 11" descr="03(글자수정) copy"/>
            <p:cNvPicPr>
              <a:picLocks noChangeAspect="1" noChangeArrowheads="1"/>
            </p:cNvPicPr>
            <p:nvPr/>
          </p:nvPicPr>
          <p:blipFill>
            <a:blip r:embed="rId3" cstate="print"/>
            <a:srcRect l="2499" t="24722" r="44896" b="14999"/>
            <a:stretch>
              <a:fillRect/>
            </a:stretch>
          </p:blipFill>
          <p:spPr bwMode="auto">
            <a:xfrm>
              <a:off x="691087" y="2204813"/>
              <a:ext cx="3955706" cy="4392488"/>
            </a:xfrm>
            <a:prstGeom prst="rect">
              <a:avLst/>
            </a:prstGeom>
            <a:noFill/>
          </p:spPr>
        </p:pic>
        <p:pic>
          <p:nvPicPr>
            <p:cNvPr id="22" name="Picture 12" descr="03(글자수정) copy"/>
            <p:cNvPicPr>
              <a:picLocks noChangeAspect="1" noChangeArrowheads="1"/>
            </p:cNvPicPr>
            <p:nvPr/>
          </p:nvPicPr>
          <p:blipFill>
            <a:blip r:embed="rId4" cstate="print"/>
            <a:srcRect l="6876" t="25972" r="47395" b="19167"/>
            <a:stretch>
              <a:fillRect/>
            </a:stretch>
          </p:blipFill>
          <p:spPr bwMode="auto">
            <a:xfrm>
              <a:off x="1019364" y="2296468"/>
              <a:ext cx="3439808" cy="3996472"/>
            </a:xfrm>
            <a:prstGeom prst="rect">
              <a:avLst/>
            </a:prstGeom>
            <a:noFill/>
          </p:spPr>
        </p:pic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937311" y="6177078"/>
              <a:ext cx="504747" cy="32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kumimoji="1" lang="en-US" altLang="ko-KR" sz="1400" b="1" dirty="0">
                  <a:solidFill>
                    <a:srgbClr val="333333"/>
                  </a:solidFill>
                  <a:latin typeface="Arial" charset="0"/>
                  <a:ea typeface="맑은 고딕" panose="020B0503020000020004" pitchFamily="50" charset="-127"/>
                </a:rPr>
                <a:t>1970</a:t>
              </a: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737540" y="6177078"/>
              <a:ext cx="504747" cy="32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kumimoji="1" lang="en-US" altLang="ko-KR" sz="1400" b="1" dirty="0">
                  <a:solidFill>
                    <a:srgbClr val="333333"/>
                  </a:solidFill>
                  <a:latin typeface="Arial" charset="0"/>
                  <a:ea typeface="맑은 고딕" panose="020B0503020000020004" pitchFamily="50" charset="-127"/>
                </a:rPr>
                <a:t>1980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2534836" y="6177078"/>
              <a:ext cx="504747" cy="32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kumimoji="1" lang="en-US" altLang="ko-KR" sz="1400" b="1" dirty="0">
                  <a:solidFill>
                    <a:srgbClr val="333333"/>
                  </a:solidFill>
                  <a:latin typeface="Arial" charset="0"/>
                  <a:ea typeface="맑은 고딕" panose="020B0503020000020004" pitchFamily="50" charset="-127"/>
                </a:rPr>
                <a:t>1990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3242731" y="6177078"/>
              <a:ext cx="504747" cy="32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kumimoji="1" lang="en-US" altLang="ko-KR" sz="1400" b="1" dirty="0">
                  <a:solidFill>
                    <a:srgbClr val="333333"/>
                  </a:solidFill>
                  <a:latin typeface="Arial" charset="0"/>
                  <a:ea typeface="맑은 고딕" panose="020B0503020000020004" pitchFamily="50" charset="-127"/>
                </a:rPr>
                <a:t>2000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4079619" y="6177078"/>
              <a:ext cx="504747" cy="32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kumimoji="1" lang="en-US" altLang="ko-KR" sz="1400" b="1" smtClean="0">
                  <a:solidFill>
                    <a:srgbClr val="333333"/>
                  </a:solidFill>
                  <a:latin typeface="Arial" charset="0"/>
                  <a:ea typeface="맑은 고딕" panose="020B0503020000020004" pitchFamily="50" charset="-127"/>
                </a:rPr>
                <a:t>2016</a:t>
              </a:r>
              <a:endParaRPr kumimoji="1" lang="en-US" altLang="ko-KR" sz="1400" b="1" dirty="0">
                <a:solidFill>
                  <a:srgbClr val="333333"/>
                </a:solidFill>
                <a:latin typeface="Arial" charset="0"/>
                <a:ea typeface="맑은 고딕" panose="020B0503020000020004" pitchFamily="50" charset="-127"/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758151" y="5342738"/>
              <a:ext cx="321303" cy="30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914400"/>
              <a:r>
                <a:rPr kumimoji="1" lang="en-US" altLang="ko-KR" sz="1300" b="1" dirty="0">
                  <a:solidFill>
                    <a:srgbClr val="292929"/>
                  </a:solidFill>
                  <a:latin typeface="Arial" charset="0"/>
                  <a:ea typeface="맑은 고딕" panose="020B0503020000020004" pitchFamily="50" charset="-127"/>
                </a:rPr>
                <a:t>10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758151" y="4365104"/>
              <a:ext cx="321303" cy="30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914400"/>
              <a:r>
                <a:rPr kumimoji="1" lang="en-US" altLang="ko-KR" sz="1300" b="1" dirty="0" smtClean="0">
                  <a:solidFill>
                    <a:srgbClr val="292929"/>
                  </a:solidFill>
                  <a:latin typeface="Arial" charset="0"/>
                  <a:ea typeface="맑은 고딕" panose="020B0503020000020004" pitchFamily="50" charset="-127"/>
                </a:rPr>
                <a:t>20</a:t>
              </a:r>
              <a:endParaRPr kumimoji="1" lang="en-US" altLang="ko-KR" sz="1300" b="1" dirty="0">
                <a:solidFill>
                  <a:srgbClr val="292929"/>
                </a:solidFill>
                <a:latin typeface="Arial" charset="0"/>
                <a:ea typeface="맑은 고딕" panose="020B0503020000020004" pitchFamily="50" charset="-127"/>
              </a:endParaRP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768543" y="2549406"/>
              <a:ext cx="321303" cy="30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914400"/>
              <a:r>
                <a:rPr kumimoji="1" lang="en-US" altLang="ko-KR" sz="1300" b="1" dirty="0" smtClean="0">
                  <a:solidFill>
                    <a:srgbClr val="292929"/>
                  </a:solidFill>
                  <a:latin typeface="Arial" charset="0"/>
                  <a:ea typeface="맑은 고딕" panose="020B0503020000020004" pitchFamily="50" charset="-127"/>
                </a:rPr>
                <a:t>40</a:t>
              </a:r>
              <a:endParaRPr kumimoji="1" lang="en-US" altLang="ko-KR" sz="1300" b="1" dirty="0">
                <a:solidFill>
                  <a:srgbClr val="292929"/>
                </a:solidFill>
                <a:latin typeface="Arial" charset="0"/>
                <a:ea typeface="맑은 고딕" panose="020B0503020000020004" pitchFamily="50" charset="-127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691088" y="2282691"/>
              <a:ext cx="2549026" cy="29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400"/>
              <a:r>
                <a:rPr kumimoji="1" lang="en-US" altLang="ko-KR" sz="1200" b="1" dirty="0">
                  <a:solidFill>
                    <a:srgbClr val="292929"/>
                  </a:solidFill>
                  <a:latin typeface="Arial" charset="0"/>
                  <a:ea typeface="HY헤드라인M" pitchFamily="18" charset="-127"/>
                </a:rPr>
                <a:t>Crude Steel Production </a:t>
              </a:r>
              <a:r>
                <a:rPr kumimoji="1" lang="en-US" altLang="ko-KR" sz="1200" dirty="0" smtClean="0">
                  <a:solidFill>
                    <a:srgbClr val="292929"/>
                  </a:solidFill>
                  <a:latin typeface="Arial" charset="0"/>
                  <a:ea typeface="HY헤드라인M" pitchFamily="18" charset="-127"/>
                </a:rPr>
                <a:t>(Domestic, Mt</a:t>
              </a:r>
              <a:r>
                <a:rPr kumimoji="1" lang="en-US" altLang="ko-KR" sz="1200" dirty="0">
                  <a:solidFill>
                    <a:srgbClr val="292929"/>
                  </a:solidFill>
                  <a:latin typeface="Arial" charset="0"/>
                  <a:ea typeface="HY헤드라인M" pitchFamily="18" charset="-127"/>
                </a:rPr>
                <a:t>)</a:t>
              </a:r>
            </a:p>
          </p:txBody>
        </p:sp>
        <p:grpSp>
          <p:nvGrpSpPr>
            <p:cNvPr id="35" name="그룹 86"/>
            <p:cNvGrpSpPr/>
            <p:nvPr/>
          </p:nvGrpSpPr>
          <p:grpSpPr>
            <a:xfrm>
              <a:off x="763095" y="3140966"/>
              <a:ext cx="3108990" cy="3063775"/>
              <a:chOff x="753068" y="2564853"/>
              <a:chExt cx="3382136" cy="3639891"/>
            </a:xfrm>
          </p:grpSpPr>
          <p:pic>
            <p:nvPicPr>
              <p:cNvPr id="39" name="Picture 13" descr="032 cop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06685" y="2564853"/>
                <a:ext cx="3128519" cy="3639891"/>
              </a:xfrm>
              <a:prstGeom prst="rect">
                <a:avLst/>
              </a:prstGeom>
              <a:noFill/>
            </p:spPr>
          </p:pic>
          <p:sp>
            <p:nvSpPr>
              <p:cNvPr id="40" name="Oval 23"/>
              <p:cNvSpPr>
                <a:spLocks noChangeArrowheads="1"/>
              </p:cNvSpPr>
              <p:nvPr/>
            </p:nvSpPr>
            <p:spPr bwMode="auto">
              <a:xfrm>
                <a:off x="977447" y="5939816"/>
                <a:ext cx="192138" cy="243537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47451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charset="0"/>
                    <a:ea typeface="맑은 고딕" panose="020B0503020000020004" pitchFamily="50" charset="-127"/>
                  </a:rPr>
                  <a:t>68</a:t>
                </a:r>
              </a:p>
            </p:txBody>
          </p:sp>
          <p:sp>
            <p:nvSpPr>
              <p:cNvPr id="41" name="Oval 24"/>
              <p:cNvSpPr>
                <a:spLocks noChangeArrowheads="1"/>
              </p:cNvSpPr>
              <p:nvPr/>
            </p:nvSpPr>
            <p:spPr bwMode="auto">
              <a:xfrm>
                <a:off x="1959026" y="5171358"/>
                <a:ext cx="190746" cy="243537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47451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charset="0"/>
                    <a:ea typeface="맑은 고딕" panose="020B0503020000020004" pitchFamily="50" charset="-127"/>
                  </a:rPr>
                  <a:t>83</a:t>
                </a:r>
              </a:p>
            </p:txBody>
          </p:sp>
          <p:sp>
            <p:nvSpPr>
              <p:cNvPr id="42" name="Oval 25"/>
              <p:cNvSpPr>
                <a:spLocks noChangeArrowheads="1"/>
              </p:cNvSpPr>
              <p:nvPr/>
            </p:nvSpPr>
            <p:spPr bwMode="auto">
              <a:xfrm>
                <a:off x="2651002" y="4141264"/>
                <a:ext cx="190747" cy="24518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47451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charset="0"/>
                    <a:ea typeface="맑은 고딕" panose="020B0503020000020004" pitchFamily="50" charset="-127"/>
                  </a:rPr>
                  <a:t>92</a:t>
                </a:r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2798587" y="3859877"/>
                <a:ext cx="190747" cy="243537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47451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charset="0"/>
                    <a:ea typeface="맑은 고딕" panose="020B0503020000020004" pitchFamily="50" charset="-127"/>
                  </a:rPr>
                  <a:t>94</a:t>
                </a:r>
              </a:p>
            </p:txBody>
          </p:sp>
          <p:sp>
            <p:nvSpPr>
              <p:cNvPr id="44" name="Oval 27"/>
              <p:cNvSpPr>
                <a:spLocks noChangeArrowheads="1"/>
              </p:cNvSpPr>
              <p:nvPr/>
            </p:nvSpPr>
            <p:spPr bwMode="auto">
              <a:xfrm>
                <a:off x="3246911" y="3384323"/>
                <a:ext cx="190747" cy="243537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47451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charset="0"/>
                    <a:ea typeface="맑은 고딕" panose="020B0503020000020004" pitchFamily="50" charset="-127"/>
                  </a:rPr>
                  <a:t>00</a:t>
                </a:r>
              </a:p>
            </p:txBody>
          </p:sp>
          <p:sp>
            <p:nvSpPr>
              <p:cNvPr id="45" name="Oval 28"/>
              <p:cNvSpPr>
                <a:spLocks noChangeArrowheads="1"/>
              </p:cNvSpPr>
              <p:nvPr/>
            </p:nvSpPr>
            <p:spPr bwMode="auto">
              <a:xfrm>
                <a:off x="3656270" y="2908767"/>
                <a:ext cx="192138" cy="243537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47451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5400000" scaled="1"/>
              </a:gradFill>
              <a:ln w="15875">
                <a:solidFill>
                  <a:srgbClr val="99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charset="0"/>
                    <a:ea typeface="맑은 고딕" panose="020B0503020000020004" pitchFamily="50" charset="-127"/>
                  </a:rPr>
                  <a:t>07</a:t>
                </a:r>
              </a:p>
            </p:txBody>
          </p:sp>
          <p:sp>
            <p:nvSpPr>
              <p:cNvPr id="46" name="Text Box 29"/>
              <p:cNvSpPr txBox="1">
                <a:spLocks noChangeArrowheads="1"/>
              </p:cNvSpPr>
              <p:nvPr/>
            </p:nvSpPr>
            <p:spPr bwMode="auto">
              <a:xfrm>
                <a:off x="847277" y="5578338"/>
                <a:ext cx="967866" cy="3482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ea typeface="HY헤드라인M" pitchFamily="18" charset="-127"/>
                  </a:rPr>
                  <a:t>Foundation</a:t>
                </a:r>
              </a:p>
            </p:txBody>
          </p:sp>
          <p:sp>
            <p:nvSpPr>
              <p:cNvPr id="47" name="Rectangle 92"/>
              <p:cNvSpPr>
                <a:spLocks noChangeArrowheads="1"/>
              </p:cNvSpPr>
              <p:nvPr/>
            </p:nvSpPr>
            <p:spPr bwMode="gray">
              <a:xfrm>
                <a:off x="2085904" y="2586359"/>
                <a:ext cx="1616239" cy="3004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tIns="0" bIns="0"/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ea typeface="맑은 고딕" pitchFamily="50" charset="-127"/>
                  </a:rPr>
                  <a:t>FINEX Commercialized</a:t>
                </a:r>
              </a:p>
            </p:txBody>
          </p:sp>
          <p:sp>
            <p:nvSpPr>
              <p:cNvPr id="48" name="Rectangle 62"/>
              <p:cNvSpPr>
                <a:spLocks noChangeArrowheads="1"/>
              </p:cNvSpPr>
              <p:nvPr/>
            </p:nvSpPr>
            <p:spPr bwMode="gray">
              <a:xfrm>
                <a:off x="2325893" y="3214832"/>
                <a:ext cx="1012210" cy="2994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t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ea typeface="맑은 고딕" pitchFamily="50" charset="-127"/>
                  </a:rPr>
                  <a:t>Privatized</a:t>
                </a:r>
              </a:p>
            </p:txBody>
          </p:sp>
          <p:sp>
            <p:nvSpPr>
              <p:cNvPr id="49" name="Rectangle 63"/>
              <p:cNvSpPr>
                <a:spLocks noChangeArrowheads="1"/>
              </p:cNvSpPr>
              <p:nvPr/>
            </p:nvSpPr>
            <p:spPr bwMode="gray">
              <a:xfrm>
                <a:off x="1609946" y="3731376"/>
                <a:ext cx="1269787" cy="3340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tIns="0" bIns="0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ea typeface="맑은 고딕" pitchFamily="50" charset="-127"/>
                  </a:rPr>
                  <a:t>NYSE Listed</a:t>
                </a:r>
              </a:p>
            </p:txBody>
          </p:sp>
          <p:sp>
            <p:nvSpPr>
              <p:cNvPr id="50" name="Rectangle 64"/>
              <p:cNvSpPr>
                <a:spLocks noChangeArrowheads="1"/>
              </p:cNvSpPr>
              <p:nvPr/>
            </p:nvSpPr>
            <p:spPr bwMode="gray">
              <a:xfrm>
                <a:off x="1450830" y="4136437"/>
                <a:ext cx="1200171" cy="3620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tIns="0" bIns="0"/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ea typeface="맑은 고딕" pitchFamily="50" charset="-127"/>
                  </a:rPr>
                  <a:t>Gwangyang </a:t>
                </a:r>
                <a:b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ea typeface="맑은 고딕" pitchFamily="50" charset="-127"/>
                  </a:rPr>
                </a:b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ea typeface="맑은 고딕" pitchFamily="50" charset="-127"/>
                  </a:rPr>
                  <a:t>works</a:t>
                </a:r>
              </a:p>
            </p:txBody>
          </p:sp>
          <p:sp>
            <p:nvSpPr>
              <p:cNvPr id="51" name="Rectangle 64"/>
              <p:cNvSpPr>
                <a:spLocks noChangeArrowheads="1"/>
              </p:cNvSpPr>
              <p:nvPr/>
            </p:nvSpPr>
            <p:spPr bwMode="gray">
              <a:xfrm>
                <a:off x="753068" y="4895553"/>
                <a:ext cx="1326871" cy="3620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tIns="0" bIns="0"/>
              <a:lstStyle/>
              <a:p>
                <a:pPr marL="0" marR="0" lvl="0" indent="0" algn="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ea typeface="맑은 고딕" pitchFamily="50" charset="-127"/>
                  </a:rPr>
                  <a:t>Pohang works</a:t>
                </a:r>
              </a:p>
            </p:txBody>
          </p:sp>
        </p:grpSp>
        <p:sp>
          <p:nvSpPr>
            <p:cNvPr id="36" name="자유형 35"/>
            <p:cNvSpPr/>
            <p:nvPr/>
          </p:nvSpPr>
          <p:spPr>
            <a:xfrm rot="21305082">
              <a:off x="4011440" y="2915821"/>
              <a:ext cx="517864" cy="170482"/>
            </a:xfrm>
            <a:custGeom>
              <a:avLst/>
              <a:gdLst>
                <a:gd name="connsiteX0" fmla="*/ 6420 w 517864"/>
                <a:gd name="connsiteY0" fmla="*/ 0 h 170482"/>
                <a:gd name="connsiteX1" fmla="*/ 114908 w 517864"/>
                <a:gd name="connsiteY1" fmla="*/ 139485 h 170482"/>
                <a:gd name="connsiteX2" fmla="*/ 161403 w 517864"/>
                <a:gd name="connsiteY2" fmla="*/ 170482 h 170482"/>
                <a:gd name="connsiteX3" fmla="*/ 269891 w 517864"/>
                <a:gd name="connsiteY3" fmla="*/ 46495 h 170482"/>
                <a:gd name="connsiteX4" fmla="*/ 316386 w 517864"/>
                <a:gd name="connsiteY4" fmla="*/ 30997 h 170482"/>
                <a:gd name="connsiteX5" fmla="*/ 409376 w 517864"/>
                <a:gd name="connsiteY5" fmla="*/ 77492 h 170482"/>
                <a:gd name="connsiteX6" fmla="*/ 486867 w 517864"/>
                <a:gd name="connsiteY6" fmla="*/ 154983 h 170482"/>
                <a:gd name="connsiteX7" fmla="*/ 517864 w 517864"/>
                <a:gd name="connsiteY7" fmla="*/ 154983 h 17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864" h="170482">
                  <a:moveTo>
                    <a:pt x="6420" y="0"/>
                  </a:moveTo>
                  <a:cubicBezTo>
                    <a:pt x="29224" y="114022"/>
                    <a:pt x="0" y="62880"/>
                    <a:pt x="114908" y="139485"/>
                  </a:cubicBezTo>
                  <a:lnTo>
                    <a:pt x="161403" y="170482"/>
                  </a:lnTo>
                  <a:cubicBezTo>
                    <a:pt x="238895" y="118820"/>
                    <a:pt x="197566" y="154983"/>
                    <a:pt x="269891" y="46495"/>
                  </a:cubicBezTo>
                  <a:cubicBezTo>
                    <a:pt x="278953" y="32902"/>
                    <a:pt x="300888" y="36163"/>
                    <a:pt x="316386" y="30997"/>
                  </a:cubicBezTo>
                  <a:cubicBezTo>
                    <a:pt x="354203" y="43602"/>
                    <a:pt x="379331" y="47447"/>
                    <a:pt x="409376" y="77492"/>
                  </a:cubicBezTo>
                  <a:cubicBezTo>
                    <a:pt x="457591" y="125707"/>
                    <a:pt x="417988" y="127432"/>
                    <a:pt x="486867" y="154983"/>
                  </a:cubicBezTo>
                  <a:cubicBezTo>
                    <a:pt x="496460" y="158820"/>
                    <a:pt x="507532" y="154983"/>
                    <a:pt x="517864" y="154983"/>
                  </a:cubicBez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767984" y="3295000"/>
              <a:ext cx="321303" cy="30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defTabSz="914400"/>
              <a:r>
                <a:rPr kumimoji="1" lang="en-US" altLang="ko-KR" sz="1300" b="1" dirty="0" smtClean="0">
                  <a:solidFill>
                    <a:srgbClr val="292929"/>
                  </a:solidFill>
                  <a:latin typeface="Arial" charset="0"/>
                  <a:ea typeface="맑은 고딕" panose="020B0503020000020004" pitchFamily="50" charset="-127"/>
                </a:rPr>
                <a:t>30</a:t>
              </a:r>
              <a:endParaRPr kumimoji="1" lang="en-US" altLang="ko-KR" sz="1300" b="1" dirty="0">
                <a:solidFill>
                  <a:srgbClr val="292929"/>
                </a:solidFill>
                <a:latin typeface="Arial" charset="0"/>
                <a:ea typeface="맑은 고딕" panose="020B0503020000020004" pitchFamily="50" charset="-127"/>
              </a:endParaRPr>
            </a:p>
          </p:txBody>
        </p:sp>
        <p:sp>
          <p:nvSpPr>
            <p:cNvPr id="38" name="자유형 37"/>
            <p:cNvSpPr/>
            <p:nvPr/>
          </p:nvSpPr>
          <p:spPr>
            <a:xfrm>
              <a:off x="3828081" y="2944678"/>
              <a:ext cx="170482" cy="480447"/>
            </a:xfrm>
            <a:custGeom>
              <a:avLst/>
              <a:gdLst>
                <a:gd name="connsiteX0" fmla="*/ 0 w 170482"/>
                <a:gd name="connsiteY0" fmla="*/ 480447 h 480447"/>
                <a:gd name="connsiteX1" fmla="*/ 46495 w 170482"/>
                <a:gd name="connsiteY1" fmla="*/ 278969 h 480447"/>
                <a:gd name="connsiteX2" fmla="*/ 108488 w 170482"/>
                <a:gd name="connsiteY2" fmla="*/ 185980 h 480447"/>
                <a:gd name="connsiteX3" fmla="*/ 139485 w 170482"/>
                <a:gd name="connsiteY3" fmla="*/ 139485 h 480447"/>
                <a:gd name="connsiteX4" fmla="*/ 154983 w 170482"/>
                <a:gd name="connsiteY4" fmla="*/ 92990 h 480447"/>
                <a:gd name="connsiteX5" fmla="*/ 170482 w 170482"/>
                <a:gd name="connsiteY5" fmla="*/ 0 h 48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82" h="480447">
                  <a:moveTo>
                    <a:pt x="0" y="480447"/>
                  </a:moveTo>
                  <a:cubicBezTo>
                    <a:pt x="20120" y="339614"/>
                    <a:pt x="3947" y="406614"/>
                    <a:pt x="46495" y="278969"/>
                  </a:cubicBezTo>
                  <a:cubicBezTo>
                    <a:pt x="58275" y="243628"/>
                    <a:pt x="87824" y="216976"/>
                    <a:pt x="108488" y="185980"/>
                  </a:cubicBezTo>
                  <a:lnTo>
                    <a:pt x="139485" y="139485"/>
                  </a:lnTo>
                  <a:cubicBezTo>
                    <a:pt x="144651" y="123987"/>
                    <a:pt x="151439" y="108938"/>
                    <a:pt x="154983" y="92990"/>
                  </a:cubicBezTo>
                  <a:cubicBezTo>
                    <a:pt x="161800" y="62314"/>
                    <a:pt x="170482" y="0"/>
                    <a:pt x="170482" y="0"/>
                  </a:cubicBez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128464" y="116632"/>
            <a:ext cx="7896370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Korea’s steel Industry – POSCO at a glance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4230074" y="5294934"/>
            <a:ext cx="1000132" cy="6704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238620" y="3472972"/>
            <a:ext cx="928694" cy="7418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127" name="직선 연결선 126"/>
          <p:cNvCxnSpPr/>
          <p:nvPr/>
        </p:nvCxnSpPr>
        <p:spPr>
          <a:xfrm>
            <a:off x="1747000" y="3539427"/>
            <a:ext cx="1321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/>
          <p:cNvCxnSpPr/>
          <p:nvPr/>
        </p:nvCxnSpPr>
        <p:spPr>
          <a:xfrm>
            <a:off x="1855994" y="5210583"/>
            <a:ext cx="1344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128464" y="116632"/>
            <a:ext cx="9661495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GHG Reduction Target of Korea and Steel Industry</a:t>
            </a:r>
            <a:endParaRPr lang="en-US" altLang="ko-KR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920552" y="1490778"/>
            <a:ext cx="936000" cy="3238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noFill/>
          </a:ln>
          <a:effectLst>
            <a:outerShdw dist="38100" dir="2700000" algn="tl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’30 BAU</a:t>
            </a:r>
            <a:endParaRPr lang="ko-KR" altLang="en-US" sz="16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098985" y="1958644"/>
            <a:ext cx="504000" cy="4087541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31750">
              <a:bevelT w="1270" h="25400"/>
              <a:extrusionClr>
                <a:schemeClr val="bg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150" smtClean="0">
                <a:solidFill>
                  <a:schemeClr val="bg1"/>
                </a:solidFill>
                <a:latin typeface="+mn-ea"/>
              </a:rPr>
              <a:t>851</a:t>
            </a: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900" b="1" spc="-15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358660" y="3007626"/>
            <a:ext cx="504000" cy="302481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noFill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31750">
              <a:bevelT w="1270" h="25400"/>
              <a:extrusionClr>
                <a:schemeClr val="bg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150" smtClean="0">
                <a:solidFill>
                  <a:schemeClr val="bg1"/>
                </a:solidFill>
                <a:latin typeface="+mn-ea"/>
              </a:rPr>
              <a:t>536</a:t>
            </a: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900" b="1" spc="-150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9" name="직선 화살표 연결선 58"/>
          <p:cNvCxnSpPr/>
          <p:nvPr/>
        </p:nvCxnSpPr>
        <p:spPr>
          <a:xfrm>
            <a:off x="2720752" y="1958646"/>
            <a:ext cx="0" cy="1048221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1602985" y="1960018"/>
            <a:ext cx="1259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704861" y="2102660"/>
            <a:ext cx="6639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5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Nation</a:t>
            </a:r>
            <a:br>
              <a:rPr lang="en-US" altLang="ko-KR" sz="1400" spc="-5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37%</a:t>
            </a:r>
            <a:br>
              <a:rPr lang="en-US" altLang="ko-KR" sz="1400" spc="-5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(315)</a:t>
            </a:r>
            <a:endParaRPr lang="ko-KR" altLang="en-US" sz="1400" spc="-50" dirty="0" smtClean="0">
              <a:ln w="3175">
                <a:noFill/>
              </a:ln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itchFamily="2" charset="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91690" y="1844825"/>
            <a:ext cx="857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smtClean="0">
                <a:solidFill>
                  <a:srgbClr val="002060"/>
                </a:solidFill>
              </a:rPr>
              <a:t>(MtCO</a:t>
            </a:r>
            <a:r>
              <a:rPr lang="en-US" altLang="ko-KR" sz="1000" baseline="-25000" smtClean="0">
                <a:solidFill>
                  <a:srgbClr val="002060"/>
                </a:solidFill>
              </a:rPr>
              <a:t>2</a:t>
            </a:r>
            <a:r>
              <a:rPr lang="en-US" altLang="ko-KR" sz="1000" smtClean="0">
                <a:solidFill>
                  <a:srgbClr val="002060"/>
                </a:solidFill>
              </a:rPr>
              <a:t>)</a:t>
            </a:r>
            <a:endParaRPr lang="ko-KR" altLang="en-US" sz="1000" dirty="0">
              <a:solidFill>
                <a:srgbClr val="002060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1246378" y="3528796"/>
            <a:ext cx="504000" cy="25173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31750">
              <a:bevelT w="1270" h="25400"/>
              <a:extrusionClr>
                <a:schemeClr val="bg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150" smtClean="0">
                <a:solidFill>
                  <a:schemeClr val="bg1"/>
                </a:solidFill>
                <a:latin typeface="+mn-ea"/>
              </a:rPr>
              <a:t>481</a:t>
            </a: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>
              <a:solidFill>
                <a:schemeClr val="bg1"/>
              </a:solidFill>
              <a:latin typeface="+mn-ea"/>
            </a:endParaRPr>
          </a:p>
          <a:p>
            <a:pPr algn="ctr">
              <a:spcAft>
                <a:spcPts val="600"/>
              </a:spcAft>
            </a:pPr>
            <a:endParaRPr lang="en-US" altLang="ko-KR" sz="1600" b="1" spc="-15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498345" y="3855453"/>
            <a:ext cx="504000" cy="21769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31750">
              <a:bevelT w="1270" h="25400"/>
              <a:extrusionClr>
                <a:schemeClr val="bg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150" smtClean="0">
                <a:solidFill>
                  <a:schemeClr val="bg1"/>
                </a:solidFill>
                <a:latin typeface="+mn-ea"/>
              </a:rPr>
              <a:t>425</a:t>
            </a:r>
            <a:endParaRPr lang="en-US" altLang="ko-KR" sz="900" b="1" spc="-150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17" name="직선 화살표 연결선 116"/>
          <p:cNvCxnSpPr/>
          <p:nvPr/>
        </p:nvCxnSpPr>
        <p:spPr>
          <a:xfrm>
            <a:off x="2942916" y="3528794"/>
            <a:ext cx="0" cy="302058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090432" y="3470812"/>
            <a:ext cx="769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Industry</a:t>
            </a:r>
            <a:b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11.7%</a:t>
            </a:r>
            <a:b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(56)</a:t>
            </a:r>
            <a:endParaRPr lang="ko-KR" altLang="en-US" sz="1400" spc="-50" dirty="0" smtClean="0">
              <a:ln w="3175">
                <a:noFill/>
              </a:ln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itchFamily="2" charset="2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1351994" y="5215268"/>
            <a:ext cx="504000" cy="8309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31750">
              <a:bevelT w="1270" h="25400"/>
              <a:extrusionClr>
                <a:schemeClr val="bg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150" smtClean="0">
                <a:solidFill>
                  <a:schemeClr val="bg1"/>
                </a:solidFill>
                <a:latin typeface="+mn-ea"/>
              </a:rPr>
              <a:t>153</a:t>
            </a:r>
            <a:endParaRPr lang="en-US" altLang="ko-KR" sz="900" b="1" spc="-15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2620818" y="5415030"/>
            <a:ext cx="504000" cy="6174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31750">
              <a:bevelT w="1270" h="25400"/>
              <a:extrusionClr>
                <a:schemeClr val="bg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150" smtClean="0">
                <a:solidFill>
                  <a:schemeClr val="bg1"/>
                </a:solidFill>
                <a:latin typeface="+mn-ea"/>
              </a:rPr>
              <a:t>136</a:t>
            </a:r>
            <a:endParaRPr lang="en-US" altLang="ko-KR" sz="900" b="1" spc="-150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4" name="직선 화살표 연결선 123"/>
          <p:cNvCxnSpPr/>
          <p:nvPr/>
        </p:nvCxnSpPr>
        <p:spPr>
          <a:xfrm>
            <a:off x="3068106" y="5230903"/>
            <a:ext cx="0" cy="180000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087763" y="5252428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Steel sector</a:t>
            </a:r>
          </a:p>
          <a:p>
            <a:pPr algn="ctr"/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11.1%</a:t>
            </a:r>
            <a:b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(17)</a:t>
            </a:r>
            <a:endParaRPr lang="ko-KR" altLang="en-US" sz="1400" spc="-50" dirty="0" smtClean="0">
              <a:ln w="3175">
                <a:noFill/>
              </a:ln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itchFamily="2" charset="2"/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2144689" y="1490778"/>
            <a:ext cx="1201649" cy="3238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noFill/>
          </a:ln>
          <a:effectLst>
            <a:outerShdw dist="38100" dir="2700000" algn="tl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’30 target</a:t>
            </a:r>
            <a:endParaRPr lang="ko-KR" altLang="en-US" sz="16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76058"/>
              </p:ext>
            </p:extLst>
          </p:nvPr>
        </p:nvGraphicFramePr>
        <p:xfrm>
          <a:off x="5457055" y="2072817"/>
          <a:ext cx="4032449" cy="4092487"/>
        </p:xfrm>
        <a:graphic>
          <a:graphicData uri="http://schemas.openxmlformats.org/drawingml/2006/table">
            <a:tbl>
              <a:tblPr/>
              <a:tblGrid>
                <a:gridCol w="403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641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b="1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Energy </a:t>
                      </a:r>
                      <a:r>
                        <a:rPr lang="en-US" altLang="ko-KR" sz="1600" b="1" kern="10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efficiency</a:t>
                      </a:r>
                      <a:r>
                        <a:rPr lang="en-US" altLang="ko-KR" sz="1600" b="1" kern="100" baseline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improvement</a:t>
                      </a:r>
                      <a:endParaRPr lang="ko-KR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41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kern="100" dirty="0" smtClean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Fuel switch</a:t>
                      </a:r>
                      <a:r>
                        <a:rPr lang="en-US" altLang="ko-KR" sz="1600" kern="100" baseline="0" dirty="0" smtClean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(heavy oil to LNG)</a:t>
                      </a:r>
                      <a:endParaRPr lang="ko-KR" sz="1600" kern="100" dirty="0"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641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kern="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Operational efficiency</a:t>
                      </a:r>
                      <a:r>
                        <a:rPr lang="en-US" altLang="ko-KR" sz="1600" kern="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600" kern="1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improvement </a:t>
                      </a:r>
                      <a:br>
                        <a:rPr lang="en-US" altLang="ko-KR" sz="1600" kern="1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</a:br>
                      <a:r>
                        <a:rPr lang="en-US" altLang="ko-KR" sz="1600" kern="1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600" kern="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e.g. FEMS</a:t>
                      </a:r>
                      <a:r>
                        <a:rPr lang="en-US" altLang="ko-KR" sz="1600" kern="1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altLang="ko-KR" sz="1600" kern="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)</a:t>
                      </a:r>
                      <a:endParaRPr lang="ko-KR" sz="1600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41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b="1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Waste heat recovery</a:t>
                      </a:r>
                      <a:endParaRPr lang="ko-KR" altLang="ko-KR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641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b="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Waste</a:t>
                      </a:r>
                      <a:r>
                        <a:rPr lang="en-US" altLang="ko-KR" sz="1600" b="0" kern="1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plastic</a:t>
                      </a:r>
                      <a:r>
                        <a:rPr lang="en-US" altLang="ko-KR" sz="1600" b="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600" b="0" kern="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injection</a:t>
                      </a:r>
                      <a:endParaRPr lang="ko-KR" altLang="ko-KR" sz="1600" b="0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641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b="1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Breakthrough</a:t>
                      </a:r>
                      <a:r>
                        <a:rPr lang="en-US" altLang="ko-KR" sz="1600" b="1" kern="1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600" b="1" kern="100" baseline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technologies </a:t>
                      </a:r>
                      <a:br>
                        <a:rPr lang="en-US" altLang="ko-KR" sz="1600" b="1" kern="100" baseline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</a:br>
                      <a:r>
                        <a:rPr lang="en-US" altLang="ko-KR" sz="1600" b="1" kern="100" baseline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600" b="1" kern="1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e.g. hydrogen reduction)</a:t>
                      </a:r>
                      <a:endParaRPr lang="ko-KR" altLang="ko-KR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641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b="0" kern="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Steel industry adjustment and </a:t>
                      </a:r>
                      <a:r>
                        <a:rPr lang="en-US" altLang="ko-KR" sz="1600" b="0" kern="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upgrade </a:t>
                      </a:r>
                      <a:endParaRPr lang="ko-KR" altLang="ko-KR" sz="1600" b="0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2" name="그룹 35"/>
          <p:cNvGrpSpPr/>
          <p:nvPr/>
        </p:nvGrpSpPr>
        <p:grpSpPr>
          <a:xfrm>
            <a:off x="416497" y="836714"/>
            <a:ext cx="4248457" cy="461665"/>
            <a:chOff x="344504" y="1596637"/>
            <a:chExt cx="4248457" cy="461665"/>
          </a:xfrm>
        </p:grpSpPr>
        <p:sp>
          <p:nvSpPr>
            <p:cNvPr id="133" name="Text Box 5"/>
            <p:cNvSpPr txBox="1">
              <a:spLocks noChangeArrowheads="1"/>
            </p:cNvSpPr>
            <p:nvPr/>
          </p:nvSpPr>
          <p:spPr bwMode="auto">
            <a:xfrm>
              <a:off x="521163" y="1596637"/>
              <a:ext cx="4071798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 Reduction target by 2030</a:t>
              </a:r>
              <a:endParaRPr lang="en-US" altLang="ko-KR" sz="2000" b="1" spc="-7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endParaRPr>
            </a:p>
          </p:txBody>
        </p:sp>
        <p:sp>
          <p:nvSpPr>
            <p:cNvPr id="134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20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그룹 35"/>
          <p:cNvGrpSpPr/>
          <p:nvPr/>
        </p:nvGrpSpPr>
        <p:grpSpPr>
          <a:xfrm>
            <a:off x="5313056" y="836712"/>
            <a:ext cx="4248457" cy="923330"/>
            <a:chOff x="344504" y="1596637"/>
            <a:chExt cx="4248457" cy="923330"/>
          </a:xfrm>
        </p:grpSpPr>
        <p:sp>
          <p:nvSpPr>
            <p:cNvPr id="136" name="Text Box 5"/>
            <p:cNvSpPr txBox="1">
              <a:spLocks noChangeArrowheads="1"/>
            </p:cNvSpPr>
            <p:nvPr/>
          </p:nvSpPr>
          <p:spPr bwMode="auto">
            <a:xfrm>
              <a:off x="521163" y="1596637"/>
              <a:ext cx="4071798" cy="923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 Key abatement options </a:t>
              </a:r>
              <a:br>
                <a:rPr lang="en-US" altLang="ko-KR" sz="2000" b="1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</a:br>
              <a:r>
                <a:rPr lang="en-US" altLang="ko-KR" sz="2000" b="1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 in steel industry</a:t>
              </a:r>
              <a:endParaRPr lang="en-US" altLang="ko-KR" sz="2000" b="1" spc="-7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endParaRPr>
            </a:p>
          </p:txBody>
        </p:sp>
        <p:sp>
          <p:nvSpPr>
            <p:cNvPr id="137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20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cxnSp>
        <p:nvCxnSpPr>
          <p:cNvPr id="138" name="직선 연결선 137"/>
          <p:cNvCxnSpPr/>
          <p:nvPr/>
        </p:nvCxnSpPr>
        <p:spPr>
          <a:xfrm>
            <a:off x="1030354" y="6030938"/>
            <a:ext cx="22322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26113" y="3476154"/>
            <a:ext cx="769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Industry</a:t>
            </a:r>
            <a:b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20.5%</a:t>
            </a:r>
            <a:b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(98)</a:t>
            </a:r>
            <a:endParaRPr lang="ko-KR" altLang="en-US" sz="1400" spc="-50" dirty="0" smtClean="0">
              <a:ln w="3175">
                <a:noFill/>
              </a:ln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itchFamily="2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01366" y="5262104"/>
            <a:ext cx="1083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Steel Sector</a:t>
            </a:r>
            <a:b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??%</a:t>
            </a:r>
            <a:b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(??)</a:t>
            </a:r>
            <a:endParaRPr lang="ko-KR" altLang="en-US" sz="1400" spc="-50" dirty="0" smtClean="0">
              <a:ln w="3175">
                <a:noFill/>
              </a:ln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itchFamily="2" charset="2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80968" y="6429396"/>
            <a:ext cx="714380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055688" y="6431673"/>
            <a:ext cx="71497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means the modified target for Power and Industry in 2018.06.28 and </a:t>
            </a:r>
            <a:r>
              <a:rPr lang="en-US" altLang="ko-KR" sz="1000" dirty="0" err="1" smtClean="0"/>
              <a:t>sectoral</a:t>
            </a:r>
            <a:r>
              <a:rPr lang="en-US" altLang="ko-KR" sz="1000" dirty="0" smtClean="0"/>
              <a:t> reduction targets are not announced yet.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542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직사각형 55"/>
          <p:cNvSpPr/>
          <p:nvPr/>
        </p:nvSpPr>
        <p:spPr>
          <a:xfrm>
            <a:off x="246638" y="5294934"/>
            <a:ext cx="4357718" cy="100013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8" name="직선 연결선 127"/>
          <p:cNvCxnSpPr/>
          <p:nvPr/>
        </p:nvCxnSpPr>
        <p:spPr>
          <a:xfrm>
            <a:off x="1778112" y="1904014"/>
            <a:ext cx="1344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128464" y="116632"/>
            <a:ext cx="9661495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GHG Reduction Target of Korea and Steel Industry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1031650" y="1357298"/>
            <a:ext cx="936000" cy="3238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noFill/>
          </a:ln>
          <a:effectLst>
            <a:outerShdw dist="38100" dir="2700000" algn="tl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’30 BAU</a:t>
            </a:r>
            <a:endParaRPr lang="ko-KR" altLang="en-US" sz="16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1274112" y="1908699"/>
            <a:ext cx="504000" cy="8309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31750">
              <a:bevelT w="1270" h="25400"/>
              <a:extrusionClr>
                <a:schemeClr val="bg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150" smtClean="0">
                <a:solidFill>
                  <a:schemeClr val="bg1"/>
                </a:solidFill>
                <a:latin typeface="+mn-ea"/>
              </a:rPr>
              <a:t>153</a:t>
            </a:r>
            <a:endParaRPr lang="en-US" altLang="ko-KR" sz="900" b="1" spc="-15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2542936" y="2108461"/>
            <a:ext cx="504000" cy="6174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31750">
              <a:bevelT w="1270" h="25400"/>
              <a:extrusionClr>
                <a:schemeClr val="bg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150" smtClean="0">
                <a:solidFill>
                  <a:schemeClr val="bg1"/>
                </a:solidFill>
                <a:latin typeface="+mn-ea"/>
              </a:rPr>
              <a:t>136</a:t>
            </a:r>
            <a:endParaRPr lang="en-US" altLang="ko-KR" sz="900" b="1" spc="-150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4" name="직선 화살표 연결선 123"/>
          <p:cNvCxnSpPr/>
          <p:nvPr/>
        </p:nvCxnSpPr>
        <p:spPr>
          <a:xfrm>
            <a:off x="2990224" y="1924334"/>
            <a:ext cx="0" cy="180000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470878" y="1945859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Steel sector</a:t>
            </a:r>
          </a:p>
          <a:p>
            <a:pPr algn="ctr"/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11.1%</a:t>
            </a:r>
            <a:b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(17)</a:t>
            </a:r>
            <a:endParaRPr lang="ko-KR" altLang="en-US" sz="1400" spc="-50" dirty="0" smtClean="0">
              <a:ln w="3175">
                <a:noFill/>
              </a:ln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itchFamily="2" charset="2"/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2235286" y="1366694"/>
            <a:ext cx="1201649" cy="3238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noFill/>
          </a:ln>
          <a:effectLst>
            <a:outerShdw dist="38100" dir="2700000" algn="tl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’30 target</a:t>
            </a:r>
            <a:endParaRPr lang="ko-KR" altLang="en-US" sz="16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76058"/>
              </p:ext>
            </p:extLst>
          </p:nvPr>
        </p:nvGraphicFramePr>
        <p:xfrm>
          <a:off x="429838" y="3441869"/>
          <a:ext cx="4032449" cy="3236025"/>
        </p:xfrm>
        <a:graphic>
          <a:graphicData uri="http://schemas.openxmlformats.org/drawingml/2006/table">
            <a:tbl>
              <a:tblPr/>
              <a:tblGrid>
                <a:gridCol w="403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133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b="1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Energy efficiency</a:t>
                      </a:r>
                      <a:r>
                        <a:rPr lang="en-US" altLang="ko-KR" sz="1600" b="1" kern="1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improvement</a:t>
                      </a:r>
                      <a:endParaRPr lang="ko-KR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33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kern="100" dirty="0" smtClean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Fuel switch</a:t>
                      </a:r>
                      <a:r>
                        <a:rPr lang="en-US" altLang="ko-KR" sz="1600" kern="100" baseline="0" dirty="0" smtClean="0"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(heavy oil to LNG)</a:t>
                      </a:r>
                      <a:endParaRPr lang="ko-KR" sz="1600" kern="100" dirty="0"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33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kern="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Operational efficiency</a:t>
                      </a:r>
                      <a:r>
                        <a:rPr lang="en-US" altLang="ko-KR" sz="1600" kern="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600" kern="1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improvement </a:t>
                      </a:r>
                      <a:br>
                        <a:rPr lang="en-US" altLang="ko-KR" sz="1600" kern="1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</a:br>
                      <a:r>
                        <a:rPr lang="en-US" altLang="ko-KR" sz="1600" kern="1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600" kern="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e.g. FEMS</a:t>
                      </a:r>
                      <a:r>
                        <a:rPr lang="en-US" altLang="ko-KR" sz="1600" kern="1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altLang="ko-KR" sz="1600" kern="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)</a:t>
                      </a:r>
                      <a:endParaRPr lang="ko-KR" sz="1600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33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b="1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Waste heat recovery</a:t>
                      </a:r>
                      <a:endParaRPr lang="ko-KR" altLang="ko-KR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133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b="0" kern="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Waste</a:t>
                      </a:r>
                      <a:r>
                        <a:rPr lang="en-US" altLang="ko-KR" sz="1600" b="0" kern="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plastic</a:t>
                      </a:r>
                      <a:r>
                        <a:rPr lang="en-US" altLang="ko-KR" sz="1600" b="0" kern="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injection</a:t>
                      </a:r>
                      <a:endParaRPr lang="ko-KR" altLang="ko-KR" sz="1600" b="0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133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b="1" kern="1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Breakthrough</a:t>
                      </a:r>
                      <a:r>
                        <a:rPr lang="en-US" altLang="ko-KR" sz="1600" b="1" kern="1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600" b="1" kern="100" baseline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technologies </a:t>
                      </a:r>
                      <a:br>
                        <a:rPr lang="en-US" altLang="ko-KR" sz="1600" b="1" kern="100" baseline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</a:br>
                      <a:r>
                        <a:rPr lang="en-US" altLang="ko-KR" sz="1600" b="1" kern="100" baseline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600" b="1" kern="100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e.g. hydrogen reduction)</a:t>
                      </a:r>
                      <a:endParaRPr lang="ko-KR" altLang="ko-KR" sz="1600" b="1" kern="1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133">
                <a:tc>
                  <a:txBody>
                    <a:bodyPr/>
                    <a:lstStyle/>
                    <a:p>
                      <a:pPr marL="285750" indent="-285750" algn="l" latinLnBrk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ko-KR" sz="1600" b="0" kern="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Steel industry adjustment and upgrade </a:t>
                      </a:r>
                      <a:endParaRPr lang="ko-KR" altLang="ko-KR" sz="1600" b="0" kern="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맑은 고딕"/>
                        <a:cs typeface="Arial" panose="020B0604020202020204" pitchFamily="34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그룹 35"/>
          <p:cNvGrpSpPr/>
          <p:nvPr/>
        </p:nvGrpSpPr>
        <p:grpSpPr>
          <a:xfrm>
            <a:off x="416497" y="836714"/>
            <a:ext cx="4248457" cy="404663"/>
            <a:chOff x="344504" y="1596637"/>
            <a:chExt cx="4248457" cy="404663"/>
          </a:xfrm>
        </p:grpSpPr>
        <p:sp>
          <p:nvSpPr>
            <p:cNvPr id="133" name="Text Box 5"/>
            <p:cNvSpPr txBox="1">
              <a:spLocks noChangeArrowheads="1"/>
            </p:cNvSpPr>
            <p:nvPr/>
          </p:nvSpPr>
          <p:spPr bwMode="auto">
            <a:xfrm>
              <a:off x="521163" y="1596637"/>
              <a:ext cx="4071798" cy="4046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dirty="0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 </a:t>
              </a:r>
              <a:r>
                <a:rPr lang="en-US" altLang="ko-KR" sz="2000" b="1" spc="-70" dirty="0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Korea steel sector reduction target</a:t>
              </a:r>
              <a:endParaRPr lang="en-US" altLang="ko-KR" sz="2000" b="1" spc="-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endParaRPr>
            </a:p>
          </p:txBody>
        </p:sp>
        <p:sp>
          <p:nvSpPr>
            <p:cNvPr id="134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20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grpSp>
        <p:nvGrpSpPr>
          <p:cNvPr id="3" name="그룹 35"/>
          <p:cNvGrpSpPr/>
          <p:nvPr/>
        </p:nvGrpSpPr>
        <p:grpSpPr>
          <a:xfrm>
            <a:off x="416497" y="2928934"/>
            <a:ext cx="3214711" cy="461665"/>
            <a:chOff x="344504" y="1596637"/>
            <a:chExt cx="3214711" cy="461665"/>
          </a:xfrm>
        </p:grpSpPr>
        <p:sp>
          <p:nvSpPr>
            <p:cNvPr id="136" name="Text Box 5"/>
            <p:cNvSpPr txBox="1">
              <a:spLocks noChangeArrowheads="1"/>
            </p:cNvSpPr>
            <p:nvPr/>
          </p:nvSpPr>
          <p:spPr bwMode="auto">
            <a:xfrm>
              <a:off x="521163" y="1596637"/>
              <a:ext cx="3038052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dirty="0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 Key abatement options</a:t>
              </a:r>
              <a:endParaRPr lang="en-US" altLang="ko-KR" sz="2000" b="1" spc="-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endParaRPr>
            </a:p>
          </p:txBody>
        </p:sp>
        <p:sp>
          <p:nvSpPr>
            <p:cNvPr id="137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20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cxnSp>
        <p:nvCxnSpPr>
          <p:cNvPr id="138" name="직선 연결선 137"/>
          <p:cNvCxnSpPr/>
          <p:nvPr/>
        </p:nvCxnSpPr>
        <p:spPr>
          <a:xfrm>
            <a:off x="952472" y="2724369"/>
            <a:ext cx="22322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6495314" y="1803018"/>
            <a:ext cx="1344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모서리가 둥근 직사각형 35"/>
          <p:cNvSpPr/>
          <p:nvPr/>
        </p:nvSpPr>
        <p:spPr>
          <a:xfrm>
            <a:off x="5748852" y="1360368"/>
            <a:ext cx="936000" cy="3238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noFill/>
          </a:ln>
          <a:effectLst>
            <a:outerShdw dist="38100" dir="2700000" algn="tl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’30 BAU</a:t>
            </a:r>
            <a:endParaRPr lang="ko-KR" altLang="en-US" sz="16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91314" y="1785927"/>
            <a:ext cx="504000" cy="9567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noFill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31750">
              <a:bevelT w="1270" h="25400"/>
              <a:extrusionClr>
                <a:schemeClr val="bg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150" dirty="0" smtClean="0">
                <a:solidFill>
                  <a:schemeClr val="bg1"/>
                </a:solidFill>
                <a:latin typeface="+mn-ea"/>
              </a:rPr>
              <a:t>183</a:t>
            </a:r>
            <a:endParaRPr lang="en-US" altLang="ko-KR" sz="900" b="1" spc="-15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260138" y="1880075"/>
            <a:ext cx="504000" cy="848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31750">
              <a:bevelT w="1270" h="25400"/>
              <a:extrusionClr>
                <a:schemeClr val="bg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150" dirty="0" smtClean="0">
                <a:solidFill>
                  <a:schemeClr val="bg1"/>
                </a:solidFill>
                <a:latin typeface="+mn-ea"/>
              </a:rPr>
              <a:t>174</a:t>
            </a:r>
            <a:endParaRPr lang="en-US" altLang="ko-KR" sz="900" b="1" spc="-150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7707426" y="1807760"/>
            <a:ext cx="0" cy="108000"/>
          </a:xfrm>
          <a:prstGeom prst="straightConnector1">
            <a:avLst/>
          </a:prstGeom>
          <a:ln w="9525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185786" y="1948929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Steel sector</a:t>
            </a:r>
          </a:p>
          <a:p>
            <a:pPr algn="ctr"/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4.9%</a:t>
            </a:r>
            <a:b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</a:br>
            <a:r>
              <a:rPr lang="en-US" altLang="ko-KR" sz="1400" spc="-50" dirty="0" smtClean="0">
                <a:ln w="3175">
                  <a:noFill/>
                </a:ln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itchFamily="2" charset="2"/>
              </a:rPr>
              <a:t>(9)</a:t>
            </a:r>
            <a:endParaRPr lang="ko-KR" altLang="en-US" sz="1400" spc="-50" dirty="0" smtClean="0">
              <a:ln w="3175">
                <a:noFill/>
              </a:ln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itchFamily="2" charset="2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6952488" y="1369764"/>
            <a:ext cx="1201649" cy="3238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noFill/>
          </a:ln>
          <a:effectLst>
            <a:outerShdw dist="38100" dir="2700000" algn="tl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’30 target</a:t>
            </a:r>
            <a:endParaRPr lang="ko-KR" altLang="en-US" sz="16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grpSp>
        <p:nvGrpSpPr>
          <p:cNvPr id="44" name="그룹 35"/>
          <p:cNvGrpSpPr/>
          <p:nvPr/>
        </p:nvGrpSpPr>
        <p:grpSpPr>
          <a:xfrm>
            <a:off x="5133699" y="839784"/>
            <a:ext cx="4248457" cy="461665"/>
            <a:chOff x="344504" y="1596637"/>
            <a:chExt cx="4248457" cy="461665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521163" y="1596637"/>
              <a:ext cx="4071798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dirty="0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 </a:t>
              </a:r>
              <a:r>
                <a:rPr lang="en-US" altLang="ko-KR" sz="2000" b="1" spc="-70" dirty="0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Japan steel sector reduction target</a:t>
              </a:r>
              <a:endParaRPr lang="en-US" altLang="ko-KR" sz="2000" b="1" spc="-70" dirty="0">
                <a:solidFill>
                  <a:srgbClr val="333333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Wingdings"/>
              </a:endParaRPr>
            </a:p>
          </p:txBody>
        </p:sp>
        <p:sp>
          <p:nvSpPr>
            <p:cNvPr id="46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20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cxnSp>
        <p:nvCxnSpPr>
          <p:cNvPr id="52" name="직선 연결선 51"/>
          <p:cNvCxnSpPr/>
          <p:nvPr/>
        </p:nvCxnSpPr>
        <p:spPr>
          <a:xfrm>
            <a:off x="5669674" y="2727439"/>
            <a:ext cx="22322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0190" y="2857496"/>
            <a:ext cx="4357718" cy="38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직사각형 56"/>
          <p:cNvSpPr/>
          <p:nvPr/>
        </p:nvSpPr>
        <p:spPr>
          <a:xfrm>
            <a:off x="6453198" y="5697924"/>
            <a:ext cx="2786082" cy="28575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4731882" y="5643578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Need prior conditions </a:t>
            </a:r>
            <a:br>
              <a:rPr lang="en-US" altLang="ko-KR" sz="1000" dirty="0" smtClean="0"/>
            </a:b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eg</a:t>
            </a:r>
            <a:r>
              <a:rPr lang="en-US" altLang="ko-KR" sz="1000" dirty="0" smtClean="0"/>
              <a:t> R&amp;D cooperation etc</a:t>
            </a:r>
            <a:endParaRPr lang="ko-KR" altLang="en-US" sz="1000" dirty="0"/>
          </a:p>
        </p:txBody>
      </p:sp>
      <p:cxnSp>
        <p:nvCxnSpPr>
          <p:cNvPr id="63" name="직선 연결선 62"/>
          <p:cNvCxnSpPr/>
          <p:nvPr/>
        </p:nvCxnSpPr>
        <p:spPr>
          <a:xfrm>
            <a:off x="4427296" y="5857892"/>
            <a:ext cx="2071702" cy="1588"/>
          </a:xfrm>
          <a:prstGeom prst="line">
            <a:avLst/>
          </a:prstGeom>
          <a:ln w="1905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2309794" y="4177564"/>
            <a:ext cx="3500462" cy="285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301248" y="3517530"/>
            <a:ext cx="3500462" cy="285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86921" y="1571612"/>
          <a:ext cx="9138112" cy="4773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8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8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876">
                <a:tc rowSpan="2" gridSpan="2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marL="99060" marR="99060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Korea</a:t>
                      </a:r>
                      <a:endParaRPr lang="ko-KR" altLang="en-US" sz="1600" dirty="0"/>
                    </a:p>
                  </a:txBody>
                  <a:tcPr marL="99060" marR="990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Japan</a:t>
                      </a:r>
                      <a:endParaRPr lang="ko-KR" altLang="en-US" sz="1600" dirty="0"/>
                    </a:p>
                  </a:txBody>
                  <a:tcPr marL="99060" marR="990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7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BAU</a:t>
                      </a:r>
                      <a:endParaRPr lang="ko-KR" altLang="en-US" sz="1600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Reduction</a:t>
                      </a:r>
                      <a:r>
                        <a:rPr lang="en-US" altLang="ko-KR" sz="1600" baseline="0" dirty="0" smtClean="0"/>
                        <a:t> amount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Reduction</a:t>
                      </a:r>
                      <a:r>
                        <a:rPr lang="en-US" altLang="ko-KR" sz="1600" baseline="0" dirty="0" smtClean="0"/>
                        <a:t> rate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BAU</a:t>
                      </a:r>
                      <a:endParaRPr lang="ko-KR" altLang="en-US" sz="1600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Reduction</a:t>
                      </a:r>
                      <a:r>
                        <a:rPr lang="en-US" altLang="ko-KR" sz="1600" baseline="0" dirty="0" smtClean="0"/>
                        <a:t> amount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Reduction</a:t>
                      </a:r>
                      <a:r>
                        <a:rPr lang="en-US" altLang="ko-KR" sz="1600" baseline="0" dirty="0" smtClean="0"/>
                        <a:t> rate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98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2030 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National Target</a:t>
                      </a:r>
                      <a:endParaRPr lang="ko-KR" altLang="en-US" sz="16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37% down below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en-US" altLang="ko-KR" sz="1600" dirty="0" smtClean="0"/>
                        <a:t>BAU</a:t>
                      </a:r>
                      <a:endParaRPr lang="ko-KR" altLang="en-US" sz="16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26% down below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en-US" altLang="ko-KR" sz="1600" dirty="0" smtClean="0"/>
                        <a:t>emissions</a:t>
                      </a:r>
                      <a:r>
                        <a:rPr lang="en-US" altLang="ko-KR" sz="1600" baseline="0" dirty="0" smtClean="0"/>
                        <a:t> of 2013</a:t>
                      </a:r>
                      <a:endParaRPr lang="ko-KR" altLang="en-US" sz="16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Power</a:t>
                      </a:r>
                      <a:endParaRPr lang="ko-KR" altLang="en-US" sz="1600" dirty="0"/>
                    </a:p>
                  </a:txBody>
                  <a:tcPr marL="99060" marR="9906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333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333</a:t>
                      </a:r>
                      <a:endParaRPr lang="ko-KR" altLang="en-US" sz="1600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64.5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140.5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19.4%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42.2%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927</a:t>
                      </a:r>
                    </a:p>
                  </a:txBody>
                  <a:tcPr marL="10319" marR="10319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24.9%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4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Industry</a:t>
                      </a:r>
                      <a:endParaRPr lang="ko-KR" altLang="en-US" sz="1600" dirty="0"/>
                    </a:p>
                  </a:txBody>
                  <a:tcPr marL="99060" marR="9906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481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481</a:t>
                      </a:r>
                      <a:endParaRPr lang="ko-KR" altLang="en-US" sz="1600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56.4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98.5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11.7%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20.5%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10319" marR="10319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6.5%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045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Steel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153</a:t>
                      </a:r>
                      <a:endParaRPr lang="ko-KR" altLang="en-US" sz="1600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17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11.1%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4.9%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45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Chemical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64</a:t>
                      </a:r>
                      <a:endParaRPr lang="ko-KR" altLang="en-US" sz="1600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7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10.8%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3.5%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045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Cement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34</a:t>
                      </a:r>
                      <a:endParaRPr lang="ko-KR" altLang="en-US" sz="1600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2.4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7.0%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2.2%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045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Oil</a:t>
                      </a:r>
                      <a:r>
                        <a:rPr lang="en-US" altLang="ko-KR" sz="1600" baseline="0" dirty="0" smtClean="0"/>
                        <a:t> refinery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23</a:t>
                      </a:r>
                      <a:endParaRPr lang="ko-KR" altLang="en-US" sz="1600" dirty="0"/>
                    </a:p>
                  </a:txBody>
                  <a:tcPr marL="99060" marR="990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2.1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9.5%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19" marR="10319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7.0%</a:t>
                      </a:r>
                      <a:endParaRPr lang="ko-KR" altLang="en-US" sz="16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37910" y="1298019"/>
            <a:ext cx="159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Unit : mil.tCO2eq</a:t>
            </a:r>
            <a:endParaRPr lang="ko-KR" altLang="en-US" sz="1400" dirty="0"/>
          </a:p>
        </p:txBody>
      </p:sp>
      <p:grpSp>
        <p:nvGrpSpPr>
          <p:cNvPr id="6" name="그룹 35"/>
          <p:cNvGrpSpPr/>
          <p:nvPr/>
        </p:nvGrpSpPr>
        <p:grpSpPr>
          <a:xfrm>
            <a:off x="416497" y="836714"/>
            <a:ext cx="8251279" cy="404663"/>
            <a:chOff x="344504" y="1596637"/>
            <a:chExt cx="8251279" cy="404663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21163" y="1596637"/>
              <a:ext cx="8074620" cy="4046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dirty="0" smtClean="0">
                  <a:solidFill>
                    <a:srgbClr val="333333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2030 National target comparison between Korea and Japan</a:t>
              </a:r>
              <a:endParaRPr lang="en-US" altLang="ko-KR" sz="2000" b="1" spc="-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endParaRPr>
            </a:p>
          </p:txBody>
        </p:sp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20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380968" y="6429396"/>
            <a:ext cx="714380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 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55688" y="6431673"/>
            <a:ext cx="71497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means the modified target for Power and Industry in 2018.06.28 and </a:t>
            </a:r>
            <a:r>
              <a:rPr lang="en-US" altLang="ko-KR" sz="1000" dirty="0" err="1" smtClean="0"/>
              <a:t>sectoral</a:t>
            </a:r>
            <a:r>
              <a:rPr lang="en-US" altLang="ko-KR" sz="1000" dirty="0" smtClean="0"/>
              <a:t> reduction targets are not announced yet.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  <p:sp>
        <p:nvSpPr>
          <p:cNvPr id="17" name="직사각형 16"/>
          <p:cNvSpPr/>
          <p:nvPr/>
        </p:nvSpPr>
        <p:spPr>
          <a:xfrm>
            <a:off x="128464" y="116632"/>
            <a:ext cx="9661495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GHG Reduction Target of Korea and Steel Industry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5"/>
          <p:cNvGrpSpPr/>
          <p:nvPr/>
        </p:nvGrpSpPr>
        <p:grpSpPr>
          <a:xfrm>
            <a:off x="344505" y="886950"/>
            <a:ext cx="9466280" cy="461665"/>
            <a:chOff x="344504" y="1596637"/>
            <a:chExt cx="9466280" cy="461665"/>
          </a:xfrm>
        </p:grpSpPr>
        <p:sp>
          <p:nvSpPr>
            <p:cNvPr id="83" name="Text Box 5"/>
            <p:cNvSpPr txBox="1">
              <a:spLocks noChangeArrowheads="1"/>
            </p:cNvSpPr>
            <p:nvPr/>
          </p:nvSpPr>
          <p:spPr bwMode="auto">
            <a:xfrm>
              <a:off x="574645" y="1596637"/>
              <a:ext cx="923613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18000" tIns="0" rIns="18000" bIns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  <a:buClr>
                  <a:srgbClr val="808080"/>
                </a:buClr>
              </a:pPr>
              <a:r>
                <a:rPr lang="en-US" altLang="ko-KR" sz="2000" b="1" dirty="0" smtClean="0">
                  <a:solidFill>
                    <a:srgbClr val="333333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Energy intensity in major steel producing countries</a:t>
              </a:r>
              <a:endParaRPr lang="ko-KR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84" name="AutoShape 50"/>
            <p:cNvSpPr>
              <a:spLocks noChangeArrowheads="1"/>
            </p:cNvSpPr>
            <p:nvPr/>
          </p:nvSpPr>
          <p:spPr bwMode="auto">
            <a:xfrm>
              <a:off x="344504" y="1784197"/>
              <a:ext cx="144000" cy="144000"/>
            </a:xfrm>
            <a:prstGeom prst="roundRect">
              <a:avLst>
                <a:gd name="adj" fmla="val 24894"/>
              </a:avLst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54000" tIns="10800" rIns="54000" bIns="10800" anchor="ctr"/>
            <a:lstStyle/>
            <a:p>
              <a:pPr algn="ctr" latinLnBrk="0">
                <a:defRPr/>
              </a:pPr>
              <a:endParaRPr lang="ko-KR" altLang="en-US" sz="1200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굴림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95282" y="1357300"/>
            <a:ext cx="8767226" cy="7017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 lIns="54000" rIns="54000" anchor="t">
            <a:spAutoFit/>
          </a:bodyPr>
          <a:lstStyle/>
          <a:p>
            <a:pPr marL="212400" indent="-212400" eaLnBrk="0" latinLnBrk="0" hangingPunct="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Korean steel industry has achieved the lowest energy </a:t>
            </a:r>
            <a:r>
              <a:rPr lang="en-US" altLang="ko-KR" sz="1600" dirty="0" smtClean="0"/>
              <a:t>intensity alongside Japan: l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imited CO</a:t>
            </a:r>
            <a:r>
              <a:rPr lang="en-US" altLang="ko-KR" sz="16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reduction potential </a:t>
            </a:r>
            <a:endParaRPr lang="en-US" altLang="ko-KR" sz="17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8464" y="116632"/>
            <a:ext cx="9661495" cy="492360"/>
          </a:xfrm>
          <a:prstGeom prst="rect">
            <a:avLst/>
          </a:prstGeom>
        </p:spPr>
        <p:txBody>
          <a:bodyPr wrap="square" lIns="91360" tIns="45679" rIns="91360" bIns="45679">
            <a:spAutoFit/>
          </a:bodyPr>
          <a:lstStyle/>
          <a:p>
            <a:pPr marL="571500" indent="-571500" defTabSz="913597"/>
            <a:r>
              <a:rPr lang="en-US" altLang="ko-K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GHG Reduction Target of Korea and Steel Industry</a:t>
            </a:r>
            <a:endParaRPr lang="en-US" altLang="ko-KR" sz="2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8416" y="2357430"/>
            <a:ext cx="2928959" cy="392909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398813" y="2357430"/>
            <a:ext cx="2625757" cy="392909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096009" y="2357430"/>
            <a:ext cx="3446473" cy="392909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8546144" descr="EMB00003b44037e"/>
          <p:cNvPicPr>
            <a:picLocks noChangeAspect="1" noChangeArrowheads="1"/>
          </p:cNvPicPr>
          <p:nvPr/>
        </p:nvPicPr>
        <p:blipFill>
          <a:blip r:embed="rId2"/>
          <a:srcRect r="28324"/>
          <a:stretch>
            <a:fillRect/>
          </a:stretch>
        </p:blipFill>
        <p:spPr bwMode="auto">
          <a:xfrm>
            <a:off x="469855" y="3357563"/>
            <a:ext cx="2786082" cy="2714644"/>
          </a:xfrm>
          <a:prstGeom prst="rect">
            <a:avLst/>
          </a:prstGeom>
          <a:noFill/>
        </p:spPr>
      </p:pic>
      <p:sp>
        <p:nvSpPr>
          <p:cNvPr id="19" name="Rectangle 83"/>
          <p:cNvSpPr>
            <a:spLocks noChangeArrowheads="1"/>
          </p:cNvSpPr>
          <p:nvPr/>
        </p:nvSpPr>
        <p:spPr bwMode="auto">
          <a:xfrm>
            <a:off x="380968" y="2285994"/>
            <a:ext cx="2946407" cy="29128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latin typeface="Arial" pitchFamily="34" charset="0"/>
                <a:ea typeface="HY견고딕" pitchFamily="18" charset="-127"/>
              </a:rPr>
              <a:t>IEA (2008)</a:t>
            </a:r>
            <a:endParaRPr kumimoji="0" lang="en-US" altLang="ko-KR" sz="1400" b="1" dirty="0">
              <a:solidFill>
                <a:srgbClr val="FFFFFF"/>
              </a:solidFill>
              <a:latin typeface="Arial" pitchFamily="34" charset="0"/>
              <a:ea typeface="HY견고딕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69855" y="2722245"/>
            <a:ext cx="28312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Energy saving potential (GJ/t steel) </a:t>
            </a:r>
          </a:p>
          <a:p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based on BATs  </a:t>
            </a:r>
            <a:endParaRPr lang="ko-KR" altLang="en-US" sz="1300" dirty="0"/>
          </a:p>
        </p:txBody>
      </p:sp>
      <p:sp>
        <p:nvSpPr>
          <p:cNvPr id="21" name="Rectangle 83"/>
          <p:cNvSpPr>
            <a:spLocks noChangeArrowheads="1"/>
          </p:cNvSpPr>
          <p:nvPr/>
        </p:nvSpPr>
        <p:spPr bwMode="auto">
          <a:xfrm>
            <a:off x="3398815" y="2285994"/>
            <a:ext cx="2625756" cy="29128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latin typeface="Arial" pitchFamily="34" charset="0"/>
                <a:ea typeface="HY견고딕" pitchFamily="18" charset="-127"/>
              </a:rPr>
              <a:t>APP(2010)</a:t>
            </a:r>
            <a:endParaRPr kumimoji="0" lang="en-US" altLang="ko-KR" sz="1400" b="1" dirty="0">
              <a:solidFill>
                <a:srgbClr val="FFFFFF"/>
              </a:solidFill>
              <a:latin typeface="Arial" pitchFamily="34" charset="0"/>
              <a:ea typeface="HY견고딕" pitchFamily="18" charset="-127"/>
            </a:endParaRPr>
          </a:p>
        </p:txBody>
      </p:sp>
      <p:graphicFrame>
        <p:nvGraphicFramePr>
          <p:cNvPr id="22" name="차트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431141"/>
              </p:ext>
            </p:extLst>
          </p:nvPr>
        </p:nvGraphicFramePr>
        <p:xfrm>
          <a:off x="6167446" y="3357564"/>
          <a:ext cx="3286148" cy="278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83"/>
          <p:cNvSpPr>
            <a:spLocks noChangeArrowheads="1"/>
          </p:cNvSpPr>
          <p:nvPr/>
        </p:nvSpPr>
        <p:spPr bwMode="auto">
          <a:xfrm>
            <a:off x="6096009" y="2285994"/>
            <a:ext cx="3446473" cy="29128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latin typeface="Arial" pitchFamily="34" charset="0"/>
                <a:ea typeface="HY견고딕" pitchFamily="18" charset="-127"/>
              </a:rPr>
              <a:t>RITE(2015)</a:t>
            </a:r>
            <a:endParaRPr kumimoji="0" lang="en-US" altLang="ko-KR" sz="1400" b="1" dirty="0">
              <a:solidFill>
                <a:srgbClr val="FFFFFF"/>
              </a:solidFill>
              <a:latin typeface="Arial" pitchFamily="34" charset="0"/>
              <a:ea typeface="HY견고딕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241902" y="2722243"/>
            <a:ext cx="214353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Energy intensity (BF-BOF)</a:t>
            </a:r>
          </a:p>
        </p:txBody>
      </p:sp>
      <p:graphicFrame>
        <p:nvGraphicFramePr>
          <p:cNvPr id="26" name="차트 25"/>
          <p:cNvGraphicFramePr/>
          <p:nvPr/>
        </p:nvGraphicFramePr>
        <p:xfrm>
          <a:off x="3452803" y="3571876"/>
          <a:ext cx="2500330" cy="2728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직사각형 26"/>
          <p:cNvSpPr/>
          <p:nvPr/>
        </p:nvSpPr>
        <p:spPr>
          <a:xfrm>
            <a:off x="3527260" y="2722245"/>
            <a:ext cx="1909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</a:t>
            </a:r>
            <a:r>
              <a:rPr lang="en-US" altLang="ko-KR" sz="13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reduction potential</a:t>
            </a:r>
          </a:p>
          <a:p>
            <a:r>
              <a:rPr lang="en-US" altLang="ko-KR" sz="13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based on BATs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3552632" y="3143248"/>
            <a:ext cx="9717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(Korea=100)</a:t>
            </a:r>
            <a:endParaRPr lang="ko-KR" altLang="en-US" sz="1100" dirty="0"/>
          </a:p>
        </p:txBody>
      </p:sp>
      <p:sp>
        <p:nvSpPr>
          <p:cNvPr id="29" name="직사각형 28"/>
          <p:cNvSpPr/>
          <p:nvPr/>
        </p:nvSpPr>
        <p:spPr>
          <a:xfrm>
            <a:off x="6238885" y="2953076"/>
            <a:ext cx="979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(Japan=100)</a:t>
            </a:r>
            <a:endParaRPr lang="ko-KR" altLang="en-US" sz="1100" dirty="0"/>
          </a:p>
        </p:txBody>
      </p:sp>
      <p:sp>
        <p:nvSpPr>
          <p:cNvPr id="30" name="직사각형 29"/>
          <p:cNvSpPr/>
          <p:nvPr/>
        </p:nvSpPr>
        <p:spPr>
          <a:xfrm>
            <a:off x="380968" y="6286521"/>
            <a:ext cx="9144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/>
              <a:t>*APP(Asia Pacific Partnership on Clean Development and Climate), RITE(</a:t>
            </a:r>
            <a:r>
              <a:rPr lang="en-US" altLang="ko-KR" sz="1100" dirty="0" smtClean="0">
                <a:sym typeface="Wingdings"/>
              </a:rPr>
              <a:t>Research Institute of Innovative Technology for the Earth) </a:t>
            </a:r>
            <a:endParaRPr lang="ko-KR" alt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55601138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34404</TotalTime>
  <Words>1403</Words>
  <Application>Microsoft Office PowerPoint</Application>
  <PresentationFormat>A4 210 x 297 mm</PresentationFormat>
  <Paragraphs>360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굴림</vt:lpstr>
      <vt:lpstr>Arial Unicode MS</vt:lpstr>
      <vt:lpstr>HY견고딕</vt:lpstr>
      <vt:lpstr>Wingdings</vt:lpstr>
      <vt:lpstr>HY신명조</vt:lpstr>
      <vt:lpstr>맑은 고딕</vt:lpstr>
      <vt:lpstr>Arial</vt:lpstr>
      <vt:lpstr>Times New Roman</vt:lpstr>
      <vt:lpstr>HY헤드라인M</vt:lpstr>
      <vt:lpstr>2_Office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이정훈</dc:creator>
  <cp:lastModifiedBy>lee</cp:lastModifiedBy>
  <cp:revision>2402</cp:revision>
  <dcterms:created xsi:type="dcterms:W3CDTF">2014-04-28T12:40:08Z</dcterms:created>
  <dcterms:modified xsi:type="dcterms:W3CDTF">2018-07-31T05:21:17Z</dcterms:modified>
</cp:coreProperties>
</file>